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82B5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228600" y="228600"/>
            <a:ext cx="11734800" cy="6400800"/>
          </a:xfrm>
          <a:prstGeom prst="rect">
            <a:avLst/>
          </a:prstGeom>
          <a:noFill/>
          <a:ln w="15875">
            <a:solidFill>
              <a:srgbClr val="B889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suhar_gold_60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71000" y="660400"/>
            <a:ext cx="2133600" cy="119141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87400" y="2133600"/>
            <a:ext cx="10617200" cy="279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1300" b="1">
                <a:solidFill>
                  <a:srgbClr val="D9B66C"/>
                </a:solidFill>
                <a:latin typeface="Noto Sans Arabic"/>
                <a:cs typeface="Noto Sans Arabic"/>
              </a:rPr>
              <a:t>مهرجان صحار الخامس · المناقصة PRS/26/081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87400" y="2616200"/>
            <a:ext cx="10617200" cy="1397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25000"/>
              </a:lnSpc>
              <a:spcAft>
                <a:spcPts val="0"/>
              </a:spcAft>
            </a:pPr>
            <a:r>
              <a:rPr sz="4600" b="1">
                <a:solidFill>
                  <a:srgbClr val="FFFFFF"/>
                </a:solidFill>
                <a:latin typeface="Noto Sans Arabic"/>
                <a:cs typeface="Noto Sans Arabic"/>
              </a:rPr>
              <a:t>تشغيل وإدارة مسرح الطفل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7400" y="4013200"/>
            <a:ext cx="10617200" cy="508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1900" b="0">
                <a:solidFill>
                  <a:srgbClr val="D9B66C"/>
                </a:solidFill>
                <a:latin typeface="Noto Sans Arabic"/>
                <a:cs typeface="Noto Sans Arabic"/>
              </a:rPr>
              <a:t>من الفكرة إلى فترة تشغيل آمنة ومكتملة</a:t>
            </a:r>
          </a:p>
        </p:txBody>
      </p:sp>
      <p:sp>
        <p:nvSpPr>
          <p:cNvPr id="7" name="Rectangle 6"/>
          <p:cNvSpPr/>
          <p:nvPr/>
        </p:nvSpPr>
        <p:spPr>
          <a:xfrm>
            <a:off x="9753600" y="4775200"/>
            <a:ext cx="1651000" cy="50800"/>
          </a:xfrm>
          <a:prstGeom prst="rect">
            <a:avLst/>
          </a:prstGeom>
          <a:solidFill>
            <a:srgbClr val="B88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87400" y="4978400"/>
            <a:ext cx="10617200" cy="254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1200" b="0">
                <a:solidFill>
                  <a:srgbClr val="FBF8F1"/>
                </a:solidFill>
                <a:latin typeface="Noto Sans Arabic"/>
                <a:cs typeface="Noto Sans Arabic"/>
              </a:rPr>
              <a:t>مركز صحار الترفيهي · محافظة شمال الباطنة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87400" y="5257800"/>
            <a:ext cx="10617200" cy="254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1200" b="0">
                <a:solidFill>
                  <a:srgbClr val="FBF8F1"/>
                </a:solidFill>
                <a:latin typeface="Noto Sans Arabic"/>
                <a:cs typeface="Noto Sans Arabic"/>
              </a:rPr>
              <a:t>الإصدار السادس · 24 أكتوبر 2026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87400" y="5537200"/>
            <a:ext cx="10617200" cy="254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1200" b="0">
                <a:solidFill>
                  <a:srgbClr val="FBF8F1"/>
                </a:solidFill>
                <a:latin typeface="Noto Sans Arabic"/>
                <a:cs typeface="Noto Sans Arabic"/>
              </a:rPr>
              <a:t>نسخة عمل — غير معتمدة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87400" y="5740400"/>
            <a:ext cx="1905000" cy="558800"/>
          </a:xfrm>
          <a:prstGeom prst="roundRect">
            <a:avLst>
              <a:gd name="adj" fmla="val 10000"/>
            </a:avLst>
          </a:prstGeom>
          <a:noFill/>
          <a:ln w="11430">
            <a:solidFill>
              <a:srgbClr val="D9B66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89000" y="5892800"/>
            <a:ext cx="1701800" cy="254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rtl="1" algn="ctr">
              <a:lnSpc>
                <a:spcPct val="140000"/>
              </a:lnSpc>
              <a:spcAft>
                <a:spcPts val="0"/>
              </a:spcAft>
            </a:pPr>
            <a:r>
              <a:rPr sz="1000" b="0">
                <a:solidFill>
                  <a:srgbClr val="D9B66C"/>
                </a:solidFill>
                <a:latin typeface="Noto Sans Arabic"/>
                <a:cs typeface="Noto Sans Arabic"/>
              </a:rPr>
              <a:t>موضع شعار الشركة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87400" y="6502400"/>
            <a:ext cx="106172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850" b="0">
                <a:solidFill>
                  <a:srgbClr val="C9B78E"/>
                </a:solidFill>
                <a:latin typeface="Noto Sans Arabic"/>
                <a:cs typeface="Noto Sans Arabic"/>
              </a:rPr>
              <a:t>وثيقة عمل غير معتمدة — لا تُستخدم للتقديم قبل استكمال الخانات الموسومة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87400" y="558800"/>
            <a:ext cx="10617200" cy="11430"/>
          </a:xfrm>
          <a:prstGeom prst="rect">
            <a:avLst/>
          </a:prstGeom>
          <a:solidFill>
            <a:srgbClr val="DCCF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87400" y="279400"/>
            <a:ext cx="106172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1050" b="1">
                <a:solidFill>
                  <a:srgbClr val="B8892E"/>
                </a:solidFill>
                <a:latin typeface="Noto Sans Arabic"/>
                <a:cs typeface="Noto Sans Arabic"/>
              </a:rPr>
              <a:t>قبل أن تقرأ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87400" y="279400"/>
            <a:ext cx="11430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l">
              <a:lnSpc>
                <a:spcPct val="140000"/>
              </a:lnSpc>
              <a:spcAft>
                <a:spcPts val="0"/>
              </a:spcAft>
            </a:pPr>
            <a:r>
              <a:rPr sz="1000" b="0">
                <a:solidFill>
                  <a:srgbClr val="5C6675"/>
                </a:solidFill>
                <a:latin typeface="Noto Sans Arabic"/>
                <a:cs typeface="Noto Sans Arabic"/>
              </a:rPr>
              <a:t>02 / 42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87400" y="6502400"/>
            <a:ext cx="90932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850" b="0">
                <a:solidFill>
                  <a:srgbClr val="5C6675"/>
                </a:solidFill>
                <a:latin typeface="Noto Sans Arabic"/>
                <a:cs typeface="Noto Sans Arabic"/>
              </a:rPr>
              <a:t>تشغيل وإدارة مسرح الطفل — مهرجان صحار الخامس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880600" y="6502400"/>
            <a:ext cx="15240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l">
              <a:lnSpc>
                <a:spcPct val="140000"/>
              </a:lnSpc>
              <a:spcAft>
                <a:spcPts val="0"/>
              </a:spcAft>
            </a:pPr>
            <a:r>
              <a:rPr sz="850" b="0">
                <a:solidFill>
                  <a:srgbClr val="5C6675"/>
                </a:solidFill>
                <a:latin typeface="Noto Sans Arabic"/>
                <a:cs typeface="Noto Sans Arabic"/>
              </a:rPr>
              <a:t>PRS/26/081 · نسخة عمل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87400" y="711200"/>
            <a:ext cx="10617200" cy="838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5000"/>
              </a:lnSpc>
              <a:spcAft>
                <a:spcPts val="0"/>
              </a:spcAft>
            </a:pPr>
            <a:r>
              <a:rPr sz="2700" b="1">
                <a:solidFill>
                  <a:srgbClr val="082B53"/>
                </a:solidFill>
                <a:latin typeface="Noto Sans Arabic"/>
                <a:cs typeface="Noto Sans Arabic"/>
              </a:rPr>
              <a:t>ما هذه النسخة، وما حدودها</a:t>
            </a:r>
          </a:p>
        </p:txBody>
      </p:sp>
      <p:sp>
        <p:nvSpPr>
          <p:cNvPr id="8" name="Rectangle 7"/>
          <p:cNvSpPr/>
          <p:nvPr/>
        </p:nvSpPr>
        <p:spPr>
          <a:xfrm>
            <a:off x="10185400" y="1574800"/>
            <a:ext cx="1219200" cy="50800"/>
          </a:xfrm>
          <a:prstGeom prst="rect">
            <a:avLst/>
          </a:prstGeom>
          <a:solidFill>
            <a:srgbClr val="B88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87400" y="1854200"/>
            <a:ext cx="10617200" cy="391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60000"/>
              </a:lnSpc>
              <a:spcAft>
                <a:spcPts val="0"/>
              </a:spcAft>
            </a:pPr>
            <a:r>
              <a:rPr sz="1550" b="0">
                <a:solidFill>
                  <a:srgbClr val="123B66"/>
                </a:solidFill>
                <a:latin typeface="Noto Naskh Arabic"/>
                <a:cs typeface="Noto Naskh Arabic"/>
              </a:rPr>
              <a:t>هذه نسخة عمل قابلة للتعديل، وليست نهائية ولا نسخة طباعة. تجمع التعديلات المنفَّذة، وتُظهر كل ما لم تتوفر معلومته بدل تقديره.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1400" y="2423160"/>
            <a:ext cx="10363200" cy="44513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 marL="254000" indent="-254000">
              <a:lnSpc>
                <a:spcPct val="165000"/>
              </a:lnSpc>
              <a:spcAft>
                <a:spcPts val="0"/>
              </a:spcAft>
              <a:buClr>
                <a:srgbClr val="B8892E"/>
              </a:buClr>
              <a:buFont typeface="Arial"/>
              <a:buChar char="◆"/>
            </a:pPr>
            <a:r>
              <a:rPr sz="1700" b="0">
                <a:solidFill>
                  <a:srgbClr val="1B2430"/>
                </a:solidFill>
                <a:latin typeface="Noto Sans Arabic"/>
                <a:cs typeface="Noto Sans Arabic"/>
              </a:rPr>
              <a:t>بُنيت على 61 ورقة متاحة من 62؛ الصفحة 13 غير متوفرة، ولم يُنشأ لها محتوى بديل.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41400" y="2868295"/>
            <a:ext cx="10363200" cy="44513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 marL="254000" indent="-254000">
              <a:lnSpc>
                <a:spcPct val="165000"/>
              </a:lnSpc>
              <a:spcAft>
                <a:spcPts val="0"/>
              </a:spcAft>
              <a:buClr>
                <a:srgbClr val="B8892E"/>
              </a:buClr>
              <a:buFont typeface="Arial"/>
              <a:buChar char="◆"/>
            </a:pPr>
            <a:r>
              <a:rPr sz="1700" b="0">
                <a:solidFill>
                  <a:srgbClr val="1B2430"/>
                </a:solidFill>
                <a:latin typeface="Noto Sans Arabic"/>
                <a:cs typeface="Noto Sans Arabic"/>
              </a:rPr>
              <a:t>استُبدلت فقرة ألعاب النار بفقرة «عرض الضوء والحكاية» — مقترحة وبانتظار اعتماد اللجنة.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41400" y="3313430"/>
            <a:ext cx="10363200" cy="44513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 marL="254000" indent="-254000">
              <a:lnSpc>
                <a:spcPct val="165000"/>
              </a:lnSpc>
              <a:spcAft>
                <a:spcPts val="0"/>
              </a:spcAft>
              <a:buClr>
                <a:srgbClr val="B8892E"/>
              </a:buClr>
              <a:buFont typeface="Arial"/>
              <a:buChar char="◆"/>
            </a:pPr>
            <a:r>
              <a:rPr sz="1700" b="0">
                <a:solidFill>
                  <a:srgbClr val="1B2430"/>
                </a:solidFill>
                <a:latin typeface="Noto Sans Arabic"/>
                <a:cs typeface="Noto Sans Arabic"/>
              </a:rPr>
              <a:t>مدة التشغيل الفعلية لكل فترة 30-45 دقيقة، ولا تُحتسب فيها الاستقبال ولا التصوير ولا الانتقال.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41400" y="3758565"/>
            <a:ext cx="10363200" cy="44513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 marL="254000" indent="-254000">
              <a:lnSpc>
                <a:spcPct val="165000"/>
              </a:lnSpc>
              <a:spcAft>
                <a:spcPts val="0"/>
              </a:spcAft>
              <a:buClr>
                <a:srgbClr val="B8892E"/>
              </a:buClr>
              <a:buFont typeface="Arial"/>
              <a:buChar char="◆"/>
            </a:pPr>
            <a:r>
              <a:rPr sz="1700" b="0">
                <a:solidFill>
                  <a:srgbClr val="1B2430"/>
                </a:solidFill>
                <a:latin typeface="Noto Sans Arabic"/>
                <a:cs typeface="Noto Sans Arabic"/>
              </a:rPr>
              <a:t>مدة البرنامج الزمني تُملأ من الملحق (أ) بعد الاعتماد: «يُستكمل».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1400" y="4203700"/>
            <a:ext cx="10363200" cy="44513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 marL="254000" indent="-254000">
              <a:lnSpc>
                <a:spcPct val="165000"/>
              </a:lnSpc>
              <a:spcAft>
                <a:spcPts val="0"/>
              </a:spcAft>
              <a:buClr>
                <a:srgbClr val="B8892E"/>
              </a:buClr>
              <a:buFont typeface="Arial"/>
              <a:buChar char="◆"/>
            </a:pPr>
            <a:r>
              <a:rPr sz="1700" b="0">
                <a:solidFill>
                  <a:srgbClr val="1B2430"/>
                </a:solidFill>
                <a:latin typeface="Noto Sans Arabic"/>
                <a:cs typeface="Noto Sans Arabic"/>
              </a:rPr>
              <a:t>كل خانة تحمل علامة «يُستكمل» هي موضع معلومة لم تُوفَّر في الملفات، ولم تُقدَّر من عندي.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87400" y="5851525"/>
            <a:ext cx="10617200" cy="447675"/>
          </a:xfrm>
          <a:prstGeom prst="roundRect">
            <a:avLst>
              <a:gd name="adj" fmla="val 10000"/>
            </a:avLst>
          </a:prstGeom>
          <a:solidFill>
            <a:srgbClr val="EFE7D8"/>
          </a:solidFill>
          <a:ln w="12700">
            <a:solidFill>
              <a:srgbClr val="DCCF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11353800" y="5902325"/>
            <a:ext cx="50800" cy="346075"/>
          </a:xfrm>
          <a:prstGeom prst="rect">
            <a:avLst/>
          </a:prstGeom>
          <a:solidFill>
            <a:srgbClr val="B88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65200" y="5953125"/>
            <a:ext cx="10185400" cy="26987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50000"/>
              </a:lnSpc>
              <a:spcAft>
                <a:spcPts val="0"/>
              </a:spcAft>
            </a:pPr>
            <a:r>
              <a:rPr sz="1150" b="0">
                <a:solidFill>
                  <a:srgbClr val="082B53"/>
                </a:solidFill>
                <a:latin typeface="Noto Sans Arabic"/>
                <a:cs typeface="Noto Sans Arabic"/>
              </a:rPr>
              <a:t>لا شيء في هذا الملف معتمد من اللجنة المنظمة أو من الشركة قبل ورود اعتماد مكتوب.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87400" y="558800"/>
            <a:ext cx="10617200" cy="11430"/>
          </a:xfrm>
          <a:prstGeom prst="rect">
            <a:avLst/>
          </a:prstGeom>
          <a:solidFill>
            <a:srgbClr val="DCCF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87400" y="279400"/>
            <a:ext cx="106172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1050" b="1">
                <a:solidFill>
                  <a:srgbClr val="B8892E"/>
                </a:solidFill>
                <a:latin typeface="Noto Sans Arabic"/>
                <a:cs typeface="Noto Sans Arabic"/>
              </a:rPr>
              <a:t>المحتويات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87400" y="279400"/>
            <a:ext cx="11430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l">
              <a:lnSpc>
                <a:spcPct val="140000"/>
              </a:lnSpc>
              <a:spcAft>
                <a:spcPts val="0"/>
              </a:spcAft>
            </a:pPr>
            <a:r>
              <a:rPr sz="1000" b="0">
                <a:solidFill>
                  <a:srgbClr val="5C6675"/>
                </a:solidFill>
                <a:latin typeface="Noto Sans Arabic"/>
                <a:cs typeface="Noto Sans Arabic"/>
              </a:rPr>
              <a:t>03 / 42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87400" y="6502400"/>
            <a:ext cx="90932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850" b="0">
                <a:solidFill>
                  <a:srgbClr val="5C6675"/>
                </a:solidFill>
                <a:latin typeface="Noto Sans Arabic"/>
                <a:cs typeface="Noto Sans Arabic"/>
              </a:rPr>
              <a:t>تشغيل وإدارة مسرح الطفل — مهرجان صحار الخامس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880600" y="6502400"/>
            <a:ext cx="15240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l">
              <a:lnSpc>
                <a:spcPct val="140000"/>
              </a:lnSpc>
              <a:spcAft>
                <a:spcPts val="0"/>
              </a:spcAft>
            </a:pPr>
            <a:r>
              <a:rPr sz="850" b="0">
                <a:solidFill>
                  <a:srgbClr val="5C6675"/>
                </a:solidFill>
                <a:latin typeface="Noto Sans Arabic"/>
                <a:cs typeface="Noto Sans Arabic"/>
              </a:rPr>
              <a:t>PRS/26/081 · نسخة عمل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87400" y="711200"/>
            <a:ext cx="10617200" cy="838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5000"/>
              </a:lnSpc>
              <a:spcAft>
                <a:spcPts val="0"/>
              </a:spcAft>
            </a:pPr>
            <a:r>
              <a:rPr sz="2600" b="1">
                <a:solidFill>
                  <a:srgbClr val="082B53"/>
                </a:solidFill>
                <a:latin typeface="Noto Sans Arabic"/>
                <a:cs typeface="Noto Sans Arabic"/>
              </a:rPr>
              <a:t>ستة أقسام، من التجربة إلى الالتزام</a:t>
            </a:r>
          </a:p>
        </p:txBody>
      </p:sp>
      <p:sp>
        <p:nvSpPr>
          <p:cNvPr id="8" name="Rectangle 7"/>
          <p:cNvSpPr/>
          <p:nvPr/>
        </p:nvSpPr>
        <p:spPr>
          <a:xfrm>
            <a:off x="10185400" y="1574800"/>
            <a:ext cx="1219200" cy="50800"/>
          </a:xfrm>
          <a:prstGeom prst="rect">
            <a:avLst/>
          </a:prstGeom>
          <a:solidFill>
            <a:srgbClr val="B88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787400" y="1828800"/>
            <a:ext cx="3437466" cy="2159000"/>
          </a:xfrm>
          <a:prstGeom prst="roundRect">
            <a:avLst>
              <a:gd name="adj" fmla="val 7000"/>
            </a:avLst>
          </a:prstGeom>
          <a:solidFill>
            <a:srgbClr val="F4EFE5"/>
          </a:solidFill>
          <a:ln w="12700">
            <a:solidFill>
              <a:srgbClr val="DCCF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39800" y="1968500"/>
            <a:ext cx="3132666" cy="30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0000"/>
              </a:lnSpc>
              <a:spcAft>
                <a:spcPts val="0"/>
              </a:spcAft>
            </a:pPr>
            <a:r>
              <a:rPr sz="1250" b="1">
                <a:solidFill>
                  <a:srgbClr val="B8892E"/>
                </a:solidFill>
                <a:latin typeface="Noto Sans Arabic"/>
                <a:cs typeface="Noto Sans Arabic"/>
              </a:rPr>
              <a:t>01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39800" y="2286000"/>
            <a:ext cx="3132666" cy="431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5000"/>
              </a:lnSpc>
              <a:spcAft>
                <a:spcPts val="0"/>
              </a:spcAft>
            </a:pPr>
            <a:r>
              <a:rPr sz="1400" b="1">
                <a:solidFill>
                  <a:srgbClr val="082B53"/>
                </a:solidFill>
                <a:latin typeface="Noto Sans Arabic"/>
                <a:cs typeface="Noto Sans Arabic"/>
              </a:rPr>
              <a:t>الفكرة والتجربة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39800" y="2768600"/>
            <a:ext cx="3132666" cy="1092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55000"/>
              </a:lnSpc>
              <a:spcAft>
                <a:spcPts val="0"/>
              </a:spcAft>
            </a:pPr>
            <a:r>
              <a:rPr sz="1100" b="0">
                <a:solidFill>
                  <a:srgbClr val="1B2430"/>
                </a:solidFill>
                <a:latin typeface="Noto Sans Arabic"/>
                <a:cs typeface="Noto Sans Arabic"/>
              </a:rPr>
              <a:t>رحلة الطفل داخل المسرح، ومبدأ التشغيل الذي يمنع توقف المسرح.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377266" y="1828800"/>
            <a:ext cx="3437466" cy="2159000"/>
          </a:xfrm>
          <a:prstGeom prst="roundRect">
            <a:avLst>
              <a:gd name="adj" fmla="val 7000"/>
            </a:avLst>
          </a:prstGeom>
          <a:solidFill>
            <a:srgbClr val="F4EFE5"/>
          </a:solidFill>
          <a:ln w="12700">
            <a:solidFill>
              <a:srgbClr val="DCCF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529666" y="1968500"/>
            <a:ext cx="3132666" cy="30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0000"/>
              </a:lnSpc>
              <a:spcAft>
                <a:spcPts val="0"/>
              </a:spcAft>
            </a:pPr>
            <a:r>
              <a:rPr sz="1250" b="1">
                <a:solidFill>
                  <a:srgbClr val="B8892E"/>
                </a:solidFill>
                <a:latin typeface="Noto Sans Arabic"/>
                <a:cs typeface="Noto Sans Arabic"/>
              </a:rPr>
              <a:t>02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29666" y="2286000"/>
            <a:ext cx="3132666" cy="431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5000"/>
              </a:lnSpc>
              <a:spcAft>
                <a:spcPts val="0"/>
              </a:spcAft>
            </a:pPr>
            <a:r>
              <a:rPr sz="1400" b="1">
                <a:solidFill>
                  <a:srgbClr val="082B53"/>
                </a:solidFill>
                <a:latin typeface="Noto Sans Arabic"/>
                <a:cs typeface="Noto Sans Arabic"/>
              </a:rPr>
              <a:t>البرنامج والفقرات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29666" y="2768600"/>
            <a:ext cx="3132666" cy="1092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55000"/>
              </a:lnSpc>
              <a:spcAft>
                <a:spcPts val="0"/>
              </a:spcAft>
            </a:pPr>
            <a:r>
              <a:rPr sz="1100" b="0">
                <a:solidFill>
                  <a:srgbClr val="1B2430"/>
                </a:solidFill>
                <a:latin typeface="Noto Sans Arabic"/>
                <a:cs typeface="Noto Sans Arabic"/>
              </a:rPr>
              <a:t>البرنامج اليومي، تعريف الفترة، تركيب 30-45 دقيقة، والفقرة البديلة.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967133" y="1828800"/>
            <a:ext cx="3437466" cy="2159000"/>
          </a:xfrm>
          <a:prstGeom prst="roundRect">
            <a:avLst>
              <a:gd name="adj" fmla="val 7000"/>
            </a:avLst>
          </a:prstGeom>
          <a:solidFill>
            <a:srgbClr val="F4EFE5"/>
          </a:solidFill>
          <a:ln w="12700">
            <a:solidFill>
              <a:srgbClr val="DCCF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119533" y="1968500"/>
            <a:ext cx="3132666" cy="30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0000"/>
              </a:lnSpc>
              <a:spcAft>
                <a:spcPts val="0"/>
              </a:spcAft>
            </a:pPr>
            <a:r>
              <a:rPr sz="1250" b="1">
                <a:solidFill>
                  <a:srgbClr val="B8892E"/>
                </a:solidFill>
                <a:latin typeface="Noto Sans Arabic"/>
                <a:cs typeface="Noto Sans Arabic"/>
              </a:rPr>
              <a:t>03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119533" y="2286000"/>
            <a:ext cx="3132666" cy="431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5000"/>
              </a:lnSpc>
              <a:spcAft>
                <a:spcPts val="0"/>
              </a:spcAft>
            </a:pPr>
            <a:r>
              <a:rPr sz="1400" b="1">
                <a:solidFill>
                  <a:srgbClr val="082B53"/>
                </a:solidFill>
                <a:latin typeface="Noto Sans Arabic"/>
                <a:cs typeface="Noto Sans Arabic"/>
              </a:rPr>
              <a:t>التشغيل والإدارة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119533" y="2768600"/>
            <a:ext cx="3132666" cy="1092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55000"/>
              </a:lnSpc>
              <a:spcAft>
                <a:spcPts val="0"/>
              </a:spcAft>
            </a:pPr>
            <a:r>
              <a:rPr sz="1100" b="0">
                <a:solidFill>
                  <a:srgbClr val="1B2430"/>
                </a:solidFill>
                <a:latin typeface="Noto Sans Arabic"/>
                <a:cs typeface="Noto Sans Arabic"/>
              </a:rPr>
              <a:t>الأدوار الستة، المتطلبات الإنتاجية، ودورة التجديد الأسبوعي.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87400" y="4140200"/>
            <a:ext cx="3437466" cy="2159000"/>
          </a:xfrm>
          <a:prstGeom prst="roundRect">
            <a:avLst>
              <a:gd name="adj" fmla="val 7000"/>
            </a:avLst>
          </a:prstGeom>
          <a:solidFill>
            <a:srgbClr val="F4EFE5"/>
          </a:solidFill>
          <a:ln w="12700">
            <a:solidFill>
              <a:srgbClr val="DCCF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39800" y="4279900"/>
            <a:ext cx="3132666" cy="30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0000"/>
              </a:lnSpc>
              <a:spcAft>
                <a:spcPts val="0"/>
              </a:spcAft>
            </a:pPr>
            <a:r>
              <a:rPr sz="1250" b="1">
                <a:solidFill>
                  <a:srgbClr val="B8892E"/>
                </a:solidFill>
                <a:latin typeface="Noto Sans Arabic"/>
                <a:cs typeface="Noto Sans Arabic"/>
              </a:rPr>
              <a:t>04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39800" y="4597400"/>
            <a:ext cx="3132666" cy="431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5000"/>
              </a:lnSpc>
              <a:spcAft>
                <a:spcPts val="0"/>
              </a:spcAft>
            </a:pPr>
            <a:r>
              <a:rPr sz="1400" b="1">
                <a:solidFill>
                  <a:srgbClr val="082B53"/>
                </a:solidFill>
                <a:latin typeface="Noto Sans Arabic"/>
                <a:cs typeface="Noto Sans Arabic"/>
              </a:rPr>
              <a:t>الأمن والسلامة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39800" y="5080000"/>
            <a:ext cx="3132666" cy="1092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55000"/>
              </a:lnSpc>
              <a:spcAft>
                <a:spcPts val="0"/>
              </a:spcAft>
            </a:pPr>
            <a:r>
              <a:rPr sz="1100" b="0">
                <a:solidFill>
                  <a:srgbClr val="1B2430"/>
                </a:solidFill>
                <a:latin typeface="Noto Sans Arabic"/>
                <a:cs typeface="Noto Sans Arabic"/>
              </a:rPr>
              <a:t>عشر مجموعات من خطة السلامة، الإخلاء، حماية الأطفال، وأرقام الطوارئ.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377266" y="4140200"/>
            <a:ext cx="3437466" cy="2159000"/>
          </a:xfrm>
          <a:prstGeom prst="roundRect">
            <a:avLst>
              <a:gd name="adj" fmla="val 7000"/>
            </a:avLst>
          </a:prstGeom>
          <a:solidFill>
            <a:srgbClr val="F4EFE5"/>
          </a:solidFill>
          <a:ln w="12700">
            <a:solidFill>
              <a:srgbClr val="DCCF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4529666" y="4279900"/>
            <a:ext cx="3132666" cy="30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0000"/>
              </a:lnSpc>
              <a:spcAft>
                <a:spcPts val="0"/>
              </a:spcAft>
            </a:pPr>
            <a:r>
              <a:rPr sz="1250" b="1">
                <a:solidFill>
                  <a:srgbClr val="B8892E"/>
                </a:solidFill>
                <a:latin typeface="Noto Sans Arabic"/>
                <a:cs typeface="Noto Sans Arabic"/>
              </a:rPr>
              <a:t>05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529666" y="4597400"/>
            <a:ext cx="3132666" cy="431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5000"/>
              </a:lnSpc>
              <a:spcAft>
                <a:spcPts val="0"/>
              </a:spcAft>
            </a:pPr>
            <a:r>
              <a:rPr sz="1400" b="1">
                <a:solidFill>
                  <a:srgbClr val="082B53"/>
                </a:solidFill>
                <a:latin typeface="Noto Sans Arabic"/>
                <a:cs typeface="Noto Sans Arabic"/>
              </a:rPr>
              <a:t>الالتزام بالمناقصة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529666" y="5080000"/>
            <a:ext cx="3132666" cy="1092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55000"/>
              </a:lnSpc>
              <a:spcAft>
                <a:spcPts val="0"/>
              </a:spcAft>
            </a:pPr>
            <a:r>
              <a:rPr sz="1100" b="0">
                <a:solidFill>
                  <a:srgbClr val="1B2430"/>
                </a:solidFill>
                <a:latin typeface="Noto Sans Arabic"/>
                <a:cs typeface="Noto Sans Arabic"/>
              </a:rPr>
              <a:t>مصفوفة الشروط وحالتها، والمحصلة الرقمية، والفجوة في الصفحة 13.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7967133" y="4140200"/>
            <a:ext cx="3437466" cy="2159000"/>
          </a:xfrm>
          <a:prstGeom prst="roundRect">
            <a:avLst>
              <a:gd name="adj" fmla="val 7000"/>
            </a:avLst>
          </a:prstGeom>
          <a:solidFill>
            <a:srgbClr val="F4EFE5"/>
          </a:solidFill>
          <a:ln w="12700">
            <a:solidFill>
              <a:srgbClr val="DCCF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8119533" y="4279900"/>
            <a:ext cx="3132666" cy="30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0000"/>
              </a:lnSpc>
              <a:spcAft>
                <a:spcPts val="0"/>
              </a:spcAft>
            </a:pPr>
            <a:r>
              <a:rPr sz="1250" b="1">
                <a:solidFill>
                  <a:srgbClr val="B8892E"/>
                </a:solidFill>
                <a:latin typeface="Noto Sans Arabic"/>
                <a:cs typeface="Noto Sans Arabic"/>
              </a:rPr>
              <a:t>06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119533" y="4597400"/>
            <a:ext cx="3132666" cy="431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5000"/>
              </a:lnSpc>
              <a:spcAft>
                <a:spcPts val="0"/>
              </a:spcAft>
            </a:pPr>
            <a:r>
              <a:rPr sz="1400" b="1">
                <a:solidFill>
                  <a:srgbClr val="082B53"/>
                </a:solidFill>
                <a:latin typeface="Noto Sans Arabic"/>
                <a:cs typeface="Noto Sans Arabic"/>
              </a:rPr>
              <a:t>الجدول والخانات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119533" y="5080000"/>
            <a:ext cx="3132666" cy="1092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55000"/>
              </a:lnSpc>
              <a:spcAft>
                <a:spcPts val="0"/>
              </a:spcAft>
            </a:pPr>
            <a:r>
              <a:rPr sz="1100" b="0">
                <a:solidFill>
                  <a:srgbClr val="1B2430"/>
                </a:solidFill>
                <a:latin typeface="Noto Sans Arabic"/>
                <a:cs typeface="Noto Sans Arabic"/>
              </a:rPr>
              <a:t>خطة المراحل، خريطة التعديلات، والخانات المفتوحة وما يبقى للاعتماد.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82B5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87400" y="1524000"/>
            <a:ext cx="2794000" cy="2159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l">
              <a:lnSpc>
                <a:spcPct val="140000"/>
              </a:lnSpc>
              <a:spcAft>
                <a:spcPts val="0"/>
              </a:spcAft>
            </a:pPr>
            <a:r>
              <a:rPr sz="12800" b="1">
                <a:solidFill>
                  <a:srgbClr val="123B66"/>
                </a:solidFill>
                <a:latin typeface="Noto Sans Arabic"/>
                <a:cs typeface="Noto Sans Arabic"/>
              </a:rPr>
              <a:t>01</a:t>
            </a:r>
          </a:p>
        </p:txBody>
      </p:sp>
      <p:sp>
        <p:nvSpPr>
          <p:cNvPr id="3" name="Rectangle 2"/>
          <p:cNvSpPr/>
          <p:nvPr/>
        </p:nvSpPr>
        <p:spPr>
          <a:xfrm>
            <a:off x="10007600" y="2489200"/>
            <a:ext cx="1397000" cy="50800"/>
          </a:xfrm>
          <a:prstGeom prst="rect">
            <a:avLst/>
          </a:prstGeom>
          <a:solidFill>
            <a:srgbClr val="B88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070600" y="1905000"/>
            <a:ext cx="5334000" cy="30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1200" b="1">
                <a:solidFill>
                  <a:srgbClr val="D9B66C"/>
                </a:solidFill>
                <a:latin typeface="Noto Sans Arabic"/>
                <a:cs typeface="Noto Sans Arabic"/>
              </a:rPr>
              <a:t>القسم الأول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327400" y="2717800"/>
            <a:ext cx="8077200" cy="1016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0000"/>
              </a:lnSpc>
              <a:spcAft>
                <a:spcPts val="0"/>
              </a:spcAft>
            </a:pPr>
            <a:r>
              <a:rPr sz="4200" b="1">
                <a:solidFill>
                  <a:srgbClr val="FFFFFF"/>
                </a:solidFill>
                <a:latin typeface="Noto Sans Arabic"/>
                <a:cs typeface="Noto Sans Arabic"/>
              </a:rPr>
              <a:t>الفكرة والتجربة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327400" y="3886200"/>
            <a:ext cx="8077200" cy="762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1600" b="0">
                <a:solidFill>
                  <a:srgbClr val="FBF8F1"/>
                </a:solidFill>
                <a:latin typeface="Noto Sans Arabic"/>
                <a:cs typeface="Noto Sans Arabic"/>
              </a:rPr>
              <a:t>ما يراه الطفل من لحظة وصوله إلى لحظة خروجه.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87400" y="6502400"/>
            <a:ext cx="106172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l">
              <a:lnSpc>
                <a:spcPct val="140000"/>
              </a:lnSpc>
              <a:spcAft>
                <a:spcPts val="0"/>
              </a:spcAft>
            </a:pPr>
            <a:r>
              <a:rPr sz="900" b="0">
                <a:solidFill>
                  <a:srgbClr val="7E8CA0"/>
                </a:solidFill>
                <a:latin typeface="Noto Sans Arabic"/>
                <a:cs typeface="Noto Sans Arabic"/>
              </a:rPr>
              <a:t>04 / 42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87400" y="558800"/>
            <a:ext cx="10617200" cy="11430"/>
          </a:xfrm>
          <a:prstGeom prst="rect">
            <a:avLst/>
          </a:prstGeom>
          <a:solidFill>
            <a:srgbClr val="DCCF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87400" y="279400"/>
            <a:ext cx="106172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1050" b="1">
                <a:solidFill>
                  <a:srgbClr val="B8892E"/>
                </a:solidFill>
                <a:latin typeface="Noto Sans Arabic"/>
                <a:cs typeface="Noto Sans Arabic"/>
              </a:rPr>
              <a:t>01 · الفكرة والتجربة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87400" y="279400"/>
            <a:ext cx="11430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l">
              <a:lnSpc>
                <a:spcPct val="140000"/>
              </a:lnSpc>
              <a:spcAft>
                <a:spcPts val="0"/>
              </a:spcAft>
            </a:pPr>
            <a:r>
              <a:rPr sz="1000" b="0">
                <a:solidFill>
                  <a:srgbClr val="5C6675"/>
                </a:solidFill>
                <a:latin typeface="Noto Sans Arabic"/>
                <a:cs typeface="Noto Sans Arabic"/>
              </a:rPr>
              <a:t>05 / 42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87400" y="6502400"/>
            <a:ext cx="90932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850" b="0">
                <a:solidFill>
                  <a:srgbClr val="5C6675"/>
                </a:solidFill>
                <a:latin typeface="Noto Sans Arabic"/>
                <a:cs typeface="Noto Sans Arabic"/>
              </a:rPr>
              <a:t>تشغيل وإدارة مسرح الطفل — مهرجان صحار الخامس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880600" y="6502400"/>
            <a:ext cx="15240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l">
              <a:lnSpc>
                <a:spcPct val="140000"/>
              </a:lnSpc>
              <a:spcAft>
                <a:spcPts val="0"/>
              </a:spcAft>
            </a:pPr>
            <a:r>
              <a:rPr sz="850" b="0">
                <a:solidFill>
                  <a:srgbClr val="5C6675"/>
                </a:solidFill>
                <a:latin typeface="Noto Sans Arabic"/>
                <a:cs typeface="Noto Sans Arabic"/>
              </a:rPr>
              <a:t>PRS/26/081 · نسخة عمل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87400" y="711200"/>
            <a:ext cx="10617200" cy="838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5000"/>
              </a:lnSpc>
              <a:spcAft>
                <a:spcPts val="0"/>
              </a:spcAft>
            </a:pPr>
            <a:r>
              <a:rPr sz="2600" b="1">
                <a:solidFill>
                  <a:srgbClr val="082B53"/>
                </a:solidFill>
                <a:latin typeface="Noto Sans Arabic"/>
                <a:cs typeface="Noto Sans Arabic"/>
              </a:rPr>
              <a:t>رحلة الطفل داخل المسرح: من الوصول إلى الذكرى</a:t>
            </a:r>
          </a:p>
        </p:txBody>
      </p:sp>
      <p:sp>
        <p:nvSpPr>
          <p:cNvPr id="8" name="Rectangle 7"/>
          <p:cNvSpPr/>
          <p:nvPr/>
        </p:nvSpPr>
        <p:spPr>
          <a:xfrm>
            <a:off x="10185400" y="1574800"/>
            <a:ext cx="1219200" cy="50800"/>
          </a:xfrm>
          <a:prstGeom prst="rect">
            <a:avLst/>
          </a:prstGeom>
          <a:solidFill>
            <a:srgbClr val="B88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87400" y="1828800"/>
            <a:ext cx="10617200" cy="31654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55000"/>
              </a:lnSpc>
              <a:spcAft>
                <a:spcPts val="0"/>
              </a:spcAft>
            </a:pPr>
            <a:r>
              <a:rPr sz="1350" b="0">
                <a:solidFill>
                  <a:srgbClr val="123B66"/>
                </a:solidFill>
                <a:latin typeface="Noto Naskh Arabic"/>
                <a:cs typeface="Noto Naskh Arabic"/>
              </a:rPr>
              <a:t>خمس مراحل متصلة، كل مرحلة لها وظيفة تشغيلية واضحة، لا مجرد تنويع بصري.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87400" y="2246947"/>
            <a:ext cx="3437466" cy="1649888"/>
          </a:xfrm>
          <a:prstGeom prst="roundRect">
            <a:avLst>
              <a:gd name="adj" fmla="val 7000"/>
            </a:avLst>
          </a:prstGeom>
          <a:solidFill>
            <a:srgbClr val="F4EFE5"/>
          </a:solidFill>
          <a:ln w="12700">
            <a:solidFill>
              <a:srgbClr val="DCCF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39800" y="2386647"/>
            <a:ext cx="3132666" cy="30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0000"/>
              </a:lnSpc>
              <a:spcAft>
                <a:spcPts val="0"/>
              </a:spcAft>
            </a:pPr>
            <a:r>
              <a:rPr sz="1250" b="1">
                <a:solidFill>
                  <a:srgbClr val="B8892E"/>
                </a:solidFill>
                <a:latin typeface="Noto Sans Arabic"/>
                <a:cs typeface="Noto Sans Arabic"/>
              </a:rPr>
              <a:t>الوصول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39800" y="2704147"/>
            <a:ext cx="3132666" cy="431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5000"/>
              </a:lnSpc>
              <a:spcAft>
                <a:spcPts val="0"/>
              </a:spcAft>
            </a:pPr>
            <a:r>
              <a:rPr sz="1400" b="1">
                <a:solidFill>
                  <a:srgbClr val="082B53"/>
                </a:solidFill>
                <a:latin typeface="Noto Sans Arabic"/>
                <a:cs typeface="Noto Sans Arabic"/>
              </a:rPr>
              <a:t>استقبال بصري وشخصيات، ومسار واضح إلى المقاعد دون ازدحام.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377266" y="2246947"/>
            <a:ext cx="3437466" cy="1649888"/>
          </a:xfrm>
          <a:prstGeom prst="roundRect">
            <a:avLst>
              <a:gd name="adj" fmla="val 7000"/>
            </a:avLst>
          </a:prstGeom>
          <a:solidFill>
            <a:srgbClr val="F4EFE5"/>
          </a:solidFill>
          <a:ln w="12700">
            <a:solidFill>
              <a:srgbClr val="DCCF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529666" y="2386647"/>
            <a:ext cx="3132666" cy="30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0000"/>
              </a:lnSpc>
              <a:spcAft>
                <a:spcPts val="0"/>
              </a:spcAft>
            </a:pPr>
            <a:r>
              <a:rPr sz="1250" b="1">
                <a:solidFill>
                  <a:srgbClr val="B8892E"/>
                </a:solidFill>
                <a:latin typeface="Noto Sans Arabic"/>
                <a:cs typeface="Noto Sans Arabic"/>
              </a:rPr>
              <a:t>التهيئة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29666" y="2704147"/>
            <a:ext cx="3132666" cy="431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5000"/>
              </a:lnSpc>
              <a:spcAft>
                <a:spcPts val="0"/>
              </a:spcAft>
            </a:pPr>
            <a:r>
              <a:rPr sz="1400" b="1">
                <a:solidFill>
                  <a:srgbClr val="082B53"/>
                </a:solidFill>
                <a:latin typeface="Noto Sans Arabic"/>
                <a:cs typeface="Noto Sans Arabic"/>
              </a:rPr>
              <a:t>منشّط يرفع الحماس ويشرح قواعد المسرح قبل أول فقرة.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967133" y="2246947"/>
            <a:ext cx="3437466" cy="1649888"/>
          </a:xfrm>
          <a:prstGeom prst="roundRect">
            <a:avLst>
              <a:gd name="adj" fmla="val 7000"/>
            </a:avLst>
          </a:prstGeom>
          <a:solidFill>
            <a:srgbClr val="F4EFE5"/>
          </a:solidFill>
          <a:ln w="12700">
            <a:solidFill>
              <a:srgbClr val="DCCF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119533" y="2386647"/>
            <a:ext cx="3132666" cy="30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0000"/>
              </a:lnSpc>
              <a:spcAft>
                <a:spcPts val="0"/>
              </a:spcAft>
            </a:pPr>
            <a:r>
              <a:rPr sz="1250" b="1">
                <a:solidFill>
                  <a:srgbClr val="B8892E"/>
                </a:solidFill>
                <a:latin typeface="Noto Sans Arabic"/>
                <a:cs typeface="Noto Sans Arabic"/>
              </a:rPr>
              <a:t>العرض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119533" y="2704147"/>
            <a:ext cx="3132666" cy="431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5000"/>
              </a:lnSpc>
              <a:spcAft>
                <a:spcPts val="0"/>
              </a:spcAft>
            </a:pPr>
            <a:r>
              <a:rPr sz="1400" b="1">
                <a:solidFill>
                  <a:srgbClr val="082B53"/>
                </a:solidFill>
                <a:latin typeface="Noto Sans Arabic"/>
                <a:cs typeface="Noto Sans Arabic"/>
              </a:rPr>
              <a:t>فقرة رئيسية على المسرح، 20-30 دقيقة بإيقاع مناسب للأطفال.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87400" y="4049236"/>
            <a:ext cx="5232400" cy="1649888"/>
          </a:xfrm>
          <a:prstGeom prst="roundRect">
            <a:avLst>
              <a:gd name="adj" fmla="val 7000"/>
            </a:avLst>
          </a:prstGeom>
          <a:solidFill>
            <a:srgbClr val="F4EFE5"/>
          </a:solidFill>
          <a:ln w="12700">
            <a:solidFill>
              <a:srgbClr val="DCCF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39800" y="4188936"/>
            <a:ext cx="4927600" cy="30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0000"/>
              </a:lnSpc>
              <a:spcAft>
                <a:spcPts val="0"/>
              </a:spcAft>
            </a:pPr>
            <a:r>
              <a:rPr sz="1250" b="1">
                <a:solidFill>
                  <a:srgbClr val="B8892E"/>
                </a:solidFill>
                <a:latin typeface="Noto Sans Arabic"/>
                <a:cs typeface="Noto Sans Arabic"/>
              </a:rPr>
              <a:t>التفاعل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39800" y="4506436"/>
            <a:ext cx="4927600" cy="431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5000"/>
              </a:lnSpc>
              <a:spcAft>
                <a:spcPts val="0"/>
              </a:spcAft>
            </a:pPr>
            <a:r>
              <a:rPr sz="1400" b="1">
                <a:solidFill>
                  <a:srgbClr val="082B53"/>
                </a:solidFill>
                <a:latin typeface="Noto Sans Arabic"/>
                <a:cs typeface="Noto Sans Arabic"/>
              </a:rPr>
              <a:t>مشاركة ومسابقات قصيرة بين الفقرات، بتوجيه من المنشّط.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172200" y="4049236"/>
            <a:ext cx="5232400" cy="1649888"/>
          </a:xfrm>
          <a:prstGeom prst="roundRect">
            <a:avLst>
              <a:gd name="adj" fmla="val 7000"/>
            </a:avLst>
          </a:prstGeom>
          <a:solidFill>
            <a:srgbClr val="F4EFE5"/>
          </a:solidFill>
          <a:ln w="12700">
            <a:solidFill>
              <a:srgbClr val="DCCF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324600" y="4188936"/>
            <a:ext cx="4927600" cy="30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0000"/>
              </a:lnSpc>
              <a:spcAft>
                <a:spcPts val="0"/>
              </a:spcAft>
            </a:pPr>
            <a:r>
              <a:rPr sz="1250" b="1">
                <a:solidFill>
                  <a:srgbClr val="B8892E"/>
                </a:solidFill>
                <a:latin typeface="Noto Sans Arabic"/>
                <a:cs typeface="Noto Sans Arabic"/>
              </a:rPr>
              <a:t>الختام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324600" y="4506436"/>
            <a:ext cx="4927600" cy="431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5000"/>
              </a:lnSpc>
              <a:spcAft>
                <a:spcPts val="0"/>
              </a:spcAft>
            </a:pPr>
            <a:r>
              <a:rPr sz="1400" b="1">
                <a:solidFill>
                  <a:srgbClr val="082B53"/>
                </a:solidFill>
                <a:latin typeface="Noto Sans Arabic"/>
                <a:cs typeface="Noto Sans Arabic"/>
              </a:rPr>
              <a:t>صورة أو هدية رمزية، وخروج منظم إلى أن ينتهي المسرح.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87400" y="5851525"/>
            <a:ext cx="10617200" cy="447675"/>
          </a:xfrm>
          <a:prstGeom prst="roundRect">
            <a:avLst>
              <a:gd name="adj" fmla="val 10000"/>
            </a:avLst>
          </a:prstGeom>
          <a:solidFill>
            <a:srgbClr val="EFE7D8"/>
          </a:solidFill>
          <a:ln w="12700">
            <a:solidFill>
              <a:srgbClr val="DCCF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11353800" y="5902325"/>
            <a:ext cx="50800" cy="346075"/>
          </a:xfrm>
          <a:prstGeom prst="rect">
            <a:avLst/>
          </a:prstGeom>
          <a:solidFill>
            <a:srgbClr val="B88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965200" y="5953125"/>
            <a:ext cx="10185400" cy="26987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50000"/>
              </a:lnSpc>
              <a:spcAft>
                <a:spcPts val="0"/>
              </a:spcAft>
            </a:pPr>
            <a:r>
              <a:rPr sz="1150" b="0">
                <a:solidFill>
                  <a:srgbClr val="082B53"/>
                </a:solidFill>
                <a:latin typeface="Noto Sans Arabic"/>
                <a:cs typeface="Noto Sans Arabic"/>
              </a:rPr>
              <a:t>هذه المراحل كما وردت في ص07 من العرض؛ ما أُضيف إليها هو فصل «مدة التشغيل» عن «الأزمنة المحيطة».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87400" y="558800"/>
            <a:ext cx="10617200" cy="11430"/>
          </a:xfrm>
          <a:prstGeom prst="rect">
            <a:avLst/>
          </a:prstGeom>
          <a:solidFill>
            <a:srgbClr val="DCCF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87400" y="279400"/>
            <a:ext cx="106172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1050" b="1">
                <a:solidFill>
                  <a:srgbClr val="B8892E"/>
                </a:solidFill>
                <a:latin typeface="Noto Sans Arabic"/>
                <a:cs typeface="Noto Sans Arabic"/>
              </a:rPr>
              <a:t>01 · الفكرة والتجربة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87400" y="279400"/>
            <a:ext cx="11430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l">
              <a:lnSpc>
                <a:spcPct val="140000"/>
              </a:lnSpc>
              <a:spcAft>
                <a:spcPts val="0"/>
              </a:spcAft>
            </a:pPr>
            <a:r>
              <a:rPr sz="1000" b="0">
                <a:solidFill>
                  <a:srgbClr val="5C6675"/>
                </a:solidFill>
                <a:latin typeface="Noto Sans Arabic"/>
                <a:cs typeface="Noto Sans Arabic"/>
              </a:rPr>
              <a:t>06 / 42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87400" y="6502400"/>
            <a:ext cx="90932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850" b="0">
                <a:solidFill>
                  <a:srgbClr val="5C6675"/>
                </a:solidFill>
                <a:latin typeface="Noto Sans Arabic"/>
                <a:cs typeface="Noto Sans Arabic"/>
              </a:rPr>
              <a:t>تشغيل وإدارة مسرح الطفل — مهرجان صحار الخامس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880600" y="6502400"/>
            <a:ext cx="15240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l">
              <a:lnSpc>
                <a:spcPct val="140000"/>
              </a:lnSpc>
              <a:spcAft>
                <a:spcPts val="0"/>
              </a:spcAft>
            </a:pPr>
            <a:r>
              <a:rPr sz="850" b="0">
                <a:solidFill>
                  <a:srgbClr val="5C6675"/>
                </a:solidFill>
                <a:latin typeface="Noto Sans Arabic"/>
                <a:cs typeface="Noto Sans Arabic"/>
              </a:rPr>
              <a:t>PRS/26/081 · نسخة عمل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87400" y="711200"/>
            <a:ext cx="10617200" cy="838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5000"/>
              </a:lnSpc>
              <a:spcAft>
                <a:spcPts val="0"/>
              </a:spcAft>
            </a:pPr>
            <a:r>
              <a:rPr sz="2700" b="1">
                <a:solidFill>
                  <a:srgbClr val="082B53"/>
                </a:solidFill>
                <a:latin typeface="Noto Sans Arabic"/>
                <a:cs typeface="Noto Sans Arabic"/>
              </a:rPr>
              <a:t>مبدأ التشغيل: لا نترك المسرح ساكنًا</a:t>
            </a:r>
          </a:p>
        </p:txBody>
      </p:sp>
      <p:sp>
        <p:nvSpPr>
          <p:cNvPr id="8" name="Rectangle 7"/>
          <p:cNvSpPr/>
          <p:nvPr/>
        </p:nvSpPr>
        <p:spPr>
          <a:xfrm>
            <a:off x="10185400" y="1574800"/>
            <a:ext cx="1219200" cy="50800"/>
          </a:xfrm>
          <a:prstGeom prst="rect">
            <a:avLst/>
          </a:prstGeom>
          <a:solidFill>
            <a:srgbClr val="B88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87400" y="1854200"/>
            <a:ext cx="10617200" cy="391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60000"/>
              </a:lnSpc>
              <a:spcAft>
                <a:spcPts val="0"/>
              </a:spcAft>
            </a:pPr>
            <a:r>
              <a:rPr sz="1550" b="0">
                <a:solidFill>
                  <a:srgbClr val="123B66"/>
                </a:solidFill>
                <a:latin typeface="Noto Naskh Arabic"/>
                <a:cs typeface="Noto Naskh Arabic"/>
              </a:rPr>
              <a:t>بين الفقرات الرئيسية توجد تنشيطات قصيرة تحافظ على طاقة الجمهور وتقلّل وقت الانتظار.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1400" y="2423160"/>
            <a:ext cx="10363200" cy="44513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 marL="254000" indent="-254000">
              <a:lnSpc>
                <a:spcPct val="165000"/>
              </a:lnSpc>
              <a:spcAft>
                <a:spcPts val="0"/>
              </a:spcAft>
              <a:buClr>
                <a:srgbClr val="B8892E"/>
              </a:buClr>
              <a:buFont typeface="Arial"/>
              <a:buChar char="◆"/>
            </a:pPr>
            <a:r>
              <a:rPr sz="1700" b="0">
                <a:solidFill>
                  <a:srgbClr val="1B2430"/>
                </a:solidFill>
                <a:latin typeface="Noto Sans Arabic"/>
                <a:cs typeface="Noto Sans Arabic"/>
              </a:rPr>
              <a:t>أسئلة مباشرة للجمهور، ظهور شخصيات، تحديات سريعة تُدار من المنشّط.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41400" y="2868295"/>
            <a:ext cx="10363200" cy="44513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 marL="254000" indent="-254000">
              <a:lnSpc>
                <a:spcPct val="165000"/>
              </a:lnSpc>
              <a:spcAft>
                <a:spcPts val="0"/>
              </a:spcAft>
              <a:buClr>
                <a:srgbClr val="B8892E"/>
              </a:buClr>
              <a:buFont typeface="Arial"/>
              <a:buChar char="◆"/>
            </a:pPr>
            <a:r>
              <a:rPr sz="1700" b="0">
                <a:solidFill>
                  <a:srgbClr val="1B2430"/>
                </a:solidFill>
                <a:latin typeface="Noto Sans Arabic"/>
                <a:cs typeface="Noto Sans Arabic"/>
              </a:rPr>
              <a:t>التنشيط القصير ليس فقرة مستقلة، ولا يُحتسب بديلًا عن مدة التشغيل.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41400" y="3313430"/>
            <a:ext cx="10363200" cy="44513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 marL="254000" indent="-254000">
              <a:lnSpc>
                <a:spcPct val="165000"/>
              </a:lnSpc>
              <a:spcAft>
                <a:spcPts val="0"/>
              </a:spcAft>
              <a:buClr>
                <a:srgbClr val="B8892E"/>
              </a:buClr>
              <a:buFont typeface="Arial"/>
              <a:buChar char="◆"/>
            </a:pPr>
            <a:r>
              <a:rPr sz="1700" b="0">
                <a:solidFill>
                  <a:srgbClr val="1B2430"/>
                </a:solidFill>
                <a:latin typeface="Noto Sans Arabic"/>
                <a:cs typeface="Noto Sans Arabic"/>
              </a:rPr>
              <a:t>الفاصل الفني بين الفقرتين ≤ 60 ثانية ويُدار داخل الفترة، لا كزمن إضافي.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41400" y="3758565"/>
            <a:ext cx="10363200" cy="44513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 marL="254000" indent="-254000">
              <a:lnSpc>
                <a:spcPct val="165000"/>
              </a:lnSpc>
              <a:spcAft>
                <a:spcPts val="0"/>
              </a:spcAft>
              <a:buClr>
                <a:srgbClr val="B8892E"/>
              </a:buClr>
              <a:buFont typeface="Arial"/>
              <a:buChar char="◆"/>
            </a:pPr>
            <a:r>
              <a:rPr sz="1700" b="0">
                <a:solidFill>
                  <a:srgbClr val="1B2430"/>
                </a:solidFill>
                <a:latin typeface="Noto Sans Arabic"/>
                <a:cs typeface="Noto Sans Arabic"/>
              </a:rPr>
              <a:t>كل تنشيط يخضع لقواعد السلامة نفسها: لا مؤثرات خطرة ولا مشاركة بلا إشراف.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1400" y="4203700"/>
            <a:ext cx="10363200" cy="44513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 marL="254000" indent="-254000">
              <a:lnSpc>
                <a:spcPct val="165000"/>
              </a:lnSpc>
              <a:spcAft>
                <a:spcPts val="0"/>
              </a:spcAft>
              <a:buClr>
                <a:srgbClr val="B8892E"/>
              </a:buClr>
              <a:buFont typeface="Arial"/>
              <a:buChar char="◆"/>
            </a:pPr>
            <a:r>
              <a:rPr sz="1700" b="0">
                <a:solidFill>
                  <a:srgbClr val="1B2430"/>
                </a:solidFill>
                <a:latin typeface="Noto Sans Arabic"/>
                <a:cs typeface="Noto Sans Arabic"/>
              </a:rPr>
              <a:t>وقت الانتظار يُقاس ويُختصر، لأنه أول ما يشعر به الطفل وأول ما يلاحظه المقيّم.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82B5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87400" y="1524000"/>
            <a:ext cx="2794000" cy="2159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l">
              <a:lnSpc>
                <a:spcPct val="140000"/>
              </a:lnSpc>
              <a:spcAft>
                <a:spcPts val="0"/>
              </a:spcAft>
            </a:pPr>
            <a:r>
              <a:rPr sz="12800" b="1">
                <a:solidFill>
                  <a:srgbClr val="123B66"/>
                </a:solidFill>
                <a:latin typeface="Noto Sans Arabic"/>
                <a:cs typeface="Noto Sans Arabic"/>
              </a:rPr>
              <a:t>02</a:t>
            </a:r>
          </a:p>
        </p:txBody>
      </p:sp>
      <p:sp>
        <p:nvSpPr>
          <p:cNvPr id="3" name="Rectangle 2"/>
          <p:cNvSpPr/>
          <p:nvPr/>
        </p:nvSpPr>
        <p:spPr>
          <a:xfrm>
            <a:off x="10007600" y="2489200"/>
            <a:ext cx="1397000" cy="50800"/>
          </a:xfrm>
          <a:prstGeom prst="rect">
            <a:avLst/>
          </a:prstGeom>
          <a:solidFill>
            <a:srgbClr val="B88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070600" y="1905000"/>
            <a:ext cx="5334000" cy="30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1200" b="1">
                <a:solidFill>
                  <a:srgbClr val="D9B66C"/>
                </a:solidFill>
                <a:latin typeface="Noto Sans Arabic"/>
                <a:cs typeface="Noto Sans Arabic"/>
              </a:rPr>
              <a:t>القسم الثاني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327400" y="2717800"/>
            <a:ext cx="8077200" cy="1016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0000"/>
              </a:lnSpc>
              <a:spcAft>
                <a:spcPts val="0"/>
              </a:spcAft>
            </a:pPr>
            <a:r>
              <a:rPr sz="4200" b="1">
                <a:solidFill>
                  <a:srgbClr val="FFFFFF"/>
                </a:solidFill>
                <a:latin typeface="Noto Sans Arabic"/>
                <a:cs typeface="Noto Sans Arabic"/>
              </a:rPr>
              <a:t>البرنامج والفقرات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327400" y="3886200"/>
            <a:ext cx="8077200" cy="762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1600" b="0">
                <a:solidFill>
                  <a:srgbClr val="FBF8F1"/>
                </a:solidFill>
                <a:latin typeface="Noto Sans Arabic"/>
                <a:cs typeface="Noto Sans Arabic"/>
              </a:rPr>
              <a:t>من جدول اليوم إلى تعريف الفترة، ثم إلى تركيبها بالدقائق.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87400" y="6502400"/>
            <a:ext cx="106172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l">
              <a:lnSpc>
                <a:spcPct val="140000"/>
              </a:lnSpc>
              <a:spcAft>
                <a:spcPts val="0"/>
              </a:spcAft>
            </a:pPr>
            <a:r>
              <a:rPr sz="900" b="0">
                <a:solidFill>
                  <a:srgbClr val="7E8CA0"/>
                </a:solidFill>
                <a:latin typeface="Noto Sans Arabic"/>
                <a:cs typeface="Noto Sans Arabic"/>
              </a:rPr>
              <a:t>07 / 42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87400" y="558800"/>
            <a:ext cx="10617200" cy="11430"/>
          </a:xfrm>
          <a:prstGeom prst="rect">
            <a:avLst/>
          </a:prstGeom>
          <a:solidFill>
            <a:srgbClr val="DCCF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87400" y="279400"/>
            <a:ext cx="106172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1050" b="1">
                <a:solidFill>
                  <a:srgbClr val="B8892E"/>
                </a:solidFill>
                <a:latin typeface="Noto Sans Arabic"/>
                <a:cs typeface="Noto Sans Arabic"/>
              </a:rPr>
              <a:t>02 · البرنامج والفقرات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87400" y="279400"/>
            <a:ext cx="11430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l">
              <a:lnSpc>
                <a:spcPct val="140000"/>
              </a:lnSpc>
              <a:spcAft>
                <a:spcPts val="0"/>
              </a:spcAft>
            </a:pPr>
            <a:r>
              <a:rPr sz="1000" b="0">
                <a:solidFill>
                  <a:srgbClr val="5C6675"/>
                </a:solidFill>
                <a:latin typeface="Noto Sans Arabic"/>
                <a:cs typeface="Noto Sans Arabic"/>
              </a:rPr>
              <a:t>08 / 42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87400" y="6502400"/>
            <a:ext cx="90932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850" b="0">
                <a:solidFill>
                  <a:srgbClr val="5C6675"/>
                </a:solidFill>
                <a:latin typeface="Noto Sans Arabic"/>
                <a:cs typeface="Noto Sans Arabic"/>
              </a:rPr>
              <a:t>تشغيل وإدارة مسرح الطفل — مهرجان صحار الخامس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880600" y="6502400"/>
            <a:ext cx="15240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l">
              <a:lnSpc>
                <a:spcPct val="140000"/>
              </a:lnSpc>
              <a:spcAft>
                <a:spcPts val="0"/>
              </a:spcAft>
            </a:pPr>
            <a:r>
              <a:rPr sz="850" b="0">
                <a:solidFill>
                  <a:srgbClr val="5C6675"/>
                </a:solidFill>
                <a:latin typeface="Noto Sans Arabic"/>
                <a:cs typeface="Noto Sans Arabic"/>
              </a:rPr>
              <a:t>PRS/26/081 · نسخة عمل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87400" y="711200"/>
            <a:ext cx="10617200" cy="838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5000"/>
              </a:lnSpc>
              <a:spcAft>
                <a:spcPts val="0"/>
              </a:spcAft>
            </a:pPr>
            <a:r>
              <a:rPr sz="2500" b="1">
                <a:solidFill>
                  <a:srgbClr val="082B53"/>
                </a:solidFill>
                <a:latin typeface="Noto Sans Arabic"/>
                <a:cs typeface="Noto Sans Arabic"/>
              </a:rPr>
              <a:t>البرنامج اليومي: ثمانية مواضع</a:t>
            </a:r>
          </a:p>
        </p:txBody>
      </p:sp>
      <p:sp>
        <p:nvSpPr>
          <p:cNvPr id="8" name="Rectangle 7"/>
          <p:cNvSpPr/>
          <p:nvPr/>
        </p:nvSpPr>
        <p:spPr>
          <a:xfrm>
            <a:off x="10185400" y="1574800"/>
            <a:ext cx="1219200" cy="50800"/>
          </a:xfrm>
          <a:prstGeom prst="rect">
            <a:avLst/>
          </a:prstGeom>
          <a:solidFill>
            <a:srgbClr val="B88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87400" y="1803400"/>
            <a:ext cx="10617200" cy="30670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55000"/>
              </a:lnSpc>
              <a:spcAft>
                <a:spcPts val="0"/>
              </a:spcAft>
            </a:pPr>
            <a:r>
              <a:rPr sz="1300" b="0">
                <a:solidFill>
                  <a:srgbClr val="123B66"/>
                </a:solidFill>
                <a:latin typeface="Noto Naskh Arabic"/>
                <a:cs typeface="Noto Naskh Arabic"/>
              </a:rPr>
              <a:t>الجدول كما ورد في ص08، مع إضافة عمود مدة التشغيل وتعريف الفترة أعلى الجدول.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787400" y="2211705"/>
          <a:ext cx="10617199" cy="336042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3822191"/>
                <a:gridCol w="2123440"/>
                <a:gridCol w="3185160"/>
                <a:gridCol w="1486408"/>
              </a:tblGrid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Noto Sans Arabic"/>
                          <a:cs typeface="Noto Sans Arabic"/>
                        </a:rPr>
                        <a:t>مدة التشغيل</a:t>
                      </a:r>
                    </a:p>
                  </a:txBody>
                  <a:tcPr marL="88900" marR="88900" marT="38100" marB="38100" anchor="ctr">
                    <a:solidFill>
                      <a:srgbClr val="082B53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Noto Sans Arabic"/>
                          <a:cs typeface="Noto Sans Arabic"/>
                        </a:rPr>
                        <a:t>نوعه</a:t>
                      </a:r>
                    </a:p>
                  </a:txBody>
                  <a:tcPr marL="88900" marR="88900" marT="38100" marB="38100" anchor="ctr">
                    <a:solidFill>
                      <a:srgbClr val="082B53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Noto Sans Arabic"/>
                          <a:cs typeface="Noto Sans Arabic"/>
                        </a:rPr>
                        <a:t>الموضع</a:t>
                      </a:r>
                    </a:p>
                  </a:txBody>
                  <a:tcPr marL="88900" marR="88900" marT="38100" marB="38100" anchor="ctr">
                    <a:solidFill>
                      <a:srgbClr val="082B53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Noto Sans Arabic"/>
                          <a:cs typeface="Noto Sans Arabic"/>
                        </a:rPr>
                        <a:t>الوقت</a:t>
                      </a:r>
                    </a:p>
                  </a:txBody>
                  <a:tcPr marL="88900" marR="88900" marT="38100" marB="38100" anchor="ctr">
                    <a:solidFill>
                      <a:srgbClr val="082B53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لا تُحتسب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تهيئة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افتتاح وتنشيط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04:30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30-45 دقيقة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فقرة بصرية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عرض فقاعات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05:00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30-45 دقيقة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مشاركة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مسابقات تفاعلية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05:45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30-45 دقيقة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سرد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حكواتي أو خيال ظل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06:30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30-45 دقيقة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فقرة رئيسية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عرض خفة ودمى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07:15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30-45 دقيقة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مشاركة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مواهب الأطفال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08:00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30-45 دقيقة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فقرة رئيسية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عرض رئيسي متغيّر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08:45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لا تُحتسب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ختام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ختام تفاعلي وصور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09:30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</a:tr>
            </a:tbl>
          </a:graphicData>
        </a:graphic>
      </p:graphicFrame>
      <p:sp>
        <p:nvSpPr>
          <p:cNvPr id="11" name="Rounded Rectangle 10"/>
          <p:cNvSpPr/>
          <p:nvPr/>
        </p:nvSpPr>
        <p:spPr>
          <a:xfrm>
            <a:off x="787400" y="5851525"/>
            <a:ext cx="10617200" cy="447675"/>
          </a:xfrm>
          <a:prstGeom prst="roundRect">
            <a:avLst>
              <a:gd name="adj" fmla="val 10000"/>
            </a:avLst>
          </a:prstGeom>
          <a:solidFill>
            <a:srgbClr val="EFE7D8"/>
          </a:solidFill>
          <a:ln w="12700">
            <a:solidFill>
              <a:srgbClr val="DCCF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11353800" y="5902325"/>
            <a:ext cx="50800" cy="346075"/>
          </a:xfrm>
          <a:prstGeom prst="rect">
            <a:avLst/>
          </a:prstGeom>
          <a:solidFill>
            <a:srgbClr val="B88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65200" y="5953125"/>
            <a:ext cx="10185400" cy="26987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50000"/>
              </a:lnSpc>
              <a:spcAft>
                <a:spcPts val="0"/>
              </a:spcAft>
            </a:pPr>
            <a:r>
              <a:rPr sz="1150" b="0">
                <a:solidFill>
                  <a:srgbClr val="082B53"/>
                </a:solidFill>
                <a:latin typeface="Noto Sans Arabic"/>
                <a:cs typeface="Noto Sans Arabic"/>
              </a:rPr>
              <a:t>الفواصل 30/45 دقيقة في ص08 هي فواصل جدولة لا مدد تشغيل. تفاوت الفاصل الأول عن البقية «يُستكمل» تفسيره أو يُوحَّد.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87400" y="558800"/>
            <a:ext cx="10617200" cy="11430"/>
          </a:xfrm>
          <a:prstGeom prst="rect">
            <a:avLst/>
          </a:prstGeom>
          <a:solidFill>
            <a:srgbClr val="DCCF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87400" y="279400"/>
            <a:ext cx="106172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1050" b="1">
                <a:solidFill>
                  <a:srgbClr val="B8892E"/>
                </a:solidFill>
                <a:latin typeface="Noto Sans Arabic"/>
                <a:cs typeface="Noto Sans Arabic"/>
              </a:rPr>
              <a:t>02 · البرنامج والفقرات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87400" y="279400"/>
            <a:ext cx="11430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l">
              <a:lnSpc>
                <a:spcPct val="140000"/>
              </a:lnSpc>
              <a:spcAft>
                <a:spcPts val="0"/>
              </a:spcAft>
            </a:pPr>
            <a:r>
              <a:rPr sz="1000" b="0">
                <a:solidFill>
                  <a:srgbClr val="5C6675"/>
                </a:solidFill>
                <a:latin typeface="Noto Sans Arabic"/>
                <a:cs typeface="Noto Sans Arabic"/>
              </a:rPr>
              <a:t>09 / 42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87400" y="6502400"/>
            <a:ext cx="90932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850" b="0">
                <a:solidFill>
                  <a:srgbClr val="5C6675"/>
                </a:solidFill>
                <a:latin typeface="Noto Sans Arabic"/>
                <a:cs typeface="Noto Sans Arabic"/>
              </a:rPr>
              <a:t>تشغيل وإدارة مسرح الطفل — مهرجان صحار الخامس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880600" y="6502400"/>
            <a:ext cx="15240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l">
              <a:lnSpc>
                <a:spcPct val="140000"/>
              </a:lnSpc>
              <a:spcAft>
                <a:spcPts val="0"/>
              </a:spcAft>
            </a:pPr>
            <a:r>
              <a:rPr sz="850" b="0">
                <a:solidFill>
                  <a:srgbClr val="5C6675"/>
                </a:solidFill>
                <a:latin typeface="Noto Sans Arabic"/>
                <a:cs typeface="Noto Sans Arabic"/>
              </a:rPr>
              <a:t>PRS/26/081 · نسخة عمل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87400" y="711200"/>
            <a:ext cx="10617200" cy="838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5000"/>
              </a:lnSpc>
              <a:spcAft>
                <a:spcPts val="0"/>
              </a:spcAft>
            </a:pPr>
            <a:r>
              <a:rPr sz="2600" b="1">
                <a:solidFill>
                  <a:srgbClr val="082B53"/>
                </a:solidFill>
                <a:latin typeface="Noto Sans Arabic"/>
                <a:cs typeface="Noto Sans Arabic"/>
              </a:rPr>
              <a:t>الفترة: وحدة تشغيل واحدة على المسرح</a:t>
            </a:r>
          </a:p>
        </p:txBody>
      </p:sp>
      <p:sp>
        <p:nvSpPr>
          <p:cNvPr id="8" name="Rectangle 7"/>
          <p:cNvSpPr/>
          <p:nvPr/>
        </p:nvSpPr>
        <p:spPr>
          <a:xfrm>
            <a:off x="10185400" y="1574800"/>
            <a:ext cx="1219200" cy="50800"/>
          </a:xfrm>
          <a:prstGeom prst="rect">
            <a:avLst/>
          </a:prstGeom>
          <a:solidFill>
            <a:srgbClr val="B88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87400" y="1854200"/>
            <a:ext cx="10617200" cy="32639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55000"/>
              </a:lnSpc>
              <a:spcAft>
                <a:spcPts val="0"/>
              </a:spcAft>
            </a:pPr>
            <a:r>
              <a:rPr sz="1400" b="0">
                <a:solidFill>
                  <a:srgbClr val="123B66"/>
                </a:solidFill>
                <a:latin typeface="Noto Naskh Arabic"/>
                <a:cs typeface="Noto Naskh Arabic"/>
              </a:rPr>
              <a:t>الفترة ليست الموضع في الجدول، بل ما يحدث على المسرح من إشارة البدء إلى إشارة النهاية.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87400" y="2307590"/>
            <a:ext cx="2540000" cy="1574800"/>
          </a:xfrm>
          <a:prstGeom prst="roundRect">
            <a:avLst>
              <a:gd name="adj" fmla="val 8000"/>
            </a:avLst>
          </a:prstGeom>
          <a:solidFill>
            <a:srgbClr val="082B5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89000" y="2459990"/>
            <a:ext cx="2336800" cy="558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ctr">
              <a:lnSpc>
                <a:spcPct val="110000"/>
              </a:lnSpc>
              <a:spcAft>
                <a:spcPts val="0"/>
              </a:spcAft>
            </a:pPr>
            <a:r>
              <a:rPr sz="3400" b="1">
                <a:solidFill>
                  <a:srgbClr val="D9B66C"/>
                </a:solidFill>
                <a:latin typeface="Noto Sans Arabic"/>
                <a:cs typeface="Noto Sans Arabic"/>
              </a:rPr>
              <a:t>30-45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400" y="3044190"/>
            <a:ext cx="2286000" cy="736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ctr">
              <a:lnSpc>
                <a:spcPct val="150000"/>
              </a:lnSpc>
              <a:spcAft>
                <a:spcPts val="0"/>
              </a:spcAft>
            </a:pPr>
            <a:r>
              <a:rPr sz="1150" b="0">
                <a:solidFill>
                  <a:srgbClr val="FBF8F1"/>
                </a:solidFill>
                <a:latin typeface="Noto Sans Arabic"/>
                <a:cs typeface="Noto Sans Arabic"/>
              </a:rPr>
              <a:t>مدة التشغيل الفعلية للفترة (دقيقة)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479800" y="2307590"/>
            <a:ext cx="2540000" cy="1574800"/>
          </a:xfrm>
          <a:prstGeom prst="roundRect">
            <a:avLst>
              <a:gd name="adj" fmla="val 8000"/>
            </a:avLst>
          </a:prstGeom>
          <a:solidFill>
            <a:srgbClr val="082B5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581400" y="2459990"/>
            <a:ext cx="2336800" cy="558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ctr">
              <a:lnSpc>
                <a:spcPct val="110000"/>
              </a:lnSpc>
              <a:spcAft>
                <a:spcPts val="0"/>
              </a:spcAft>
            </a:pPr>
            <a:r>
              <a:rPr sz="3400" b="1">
                <a:solidFill>
                  <a:srgbClr val="D9B66C"/>
                </a:solidFill>
                <a:latin typeface="Noto Sans Arabic"/>
                <a:cs typeface="Noto Sans Arabic"/>
              </a:rPr>
              <a:t>20-30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606800" y="3044190"/>
            <a:ext cx="2286000" cy="736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ctr">
              <a:lnSpc>
                <a:spcPct val="150000"/>
              </a:lnSpc>
              <a:spcAft>
                <a:spcPts val="0"/>
              </a:spcAft>
            </a:pPr>
            <a:r>
              <a:rPr sz="1150" b="0">
                <a:solidFill>
                  <a:srgbClr val="FBF8F1"/>
                </a:solidFill>
                <a:latin typeface="Noto Sans Arabic"/>
                <a:cs typeface="Noto Sans Arabic"/>
              </a:rPr>
              <a:t>العرض الرئيسي (دقيقة)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72200" y="2307590"/>
            <a:ext cx="2540000" cy="1574800"/>
          </a:xfrm>
          <a:prstGeom prst="roundRect">
            <a:avLst>
              <a:gd name="adj" fmla="val 8000"/>
            </a:avLst>
          </a:prstGeom>
          <a:solidFill>
            <a:srgbClr val="082B5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73800" y="2459990"/>
            <a:ext cx="2336800" cy="558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ctr">
              <a:lnSpc>
                <a:spcPct val="110000"/>
              </a:lnSpc>
              <a:spcAft>
                <a:spcPts val="0"/>
              </a:spcAft>
            </a:pPr>
            <a:r>
              <a:rPr sz="3400" b="1">
                <a:solidFill>
                  <a:srgbClr val="D9B66C"/>
                </a:solidFill>
                <a:latin typeface="Noto Sans Arabic"/>
                <a:cs typeface="Noto Sans Arabic"/>
              </a:rPr>
              <a:t>10-15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99200" y="3044190"/>
            <a:ext cx="2286000" cy="736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ctr">
              <a:lnSpc>
                <a:spcPct val="150000"/>
              </a:lnSpc>
              <a:spcAft>
                <a:spcPts val="0"/>
              </a:spcAft>
            </a:pPr>
            <a:r>
              <a:rPr sz="1150" b="0">
                <a:solidFill>
                  <a:srgbClr val="FBF8F1"/>
                </a:solidFill>
                <a:latin typeface="Noto Sans Arabic"/>
                <a:cs typeface="Noto Sans Arabic"/>
              </a:rPr>
              <a:t>الفقرة المترابطة «حكاية الظل» (دقيقة)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864600" y="2307590"/>
            <a:ext cx="2540000" cy="1574800"/>
          </a:xfrm>
          <a:prstGeom prst="roundRect">
            <a:avLst>
              <a:gd name="adj" fmla="val 8000"/>
            </a:avLst>
          </a:prstGeom>
          <a:solidFill>
            <a:srgbClr val="082B5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966200" y="2459990"/>
            <a:ext cx="2336800" cy="558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ctr">
              <a:lnSpc>
                <a:spcPct val="110000"/>
              </a:lnSpc>
              <a:spcAft>
                <a:spcPts val="0"/>
              </a:spcAft>
            </a:pPr>
            <a:r>
              <a:rPr sz="3400" b="1">
                <a:solidFill>
                  <a:srgbClr val="D9B66C"/>
                </a:solidFill>
                <a:latin typeface="Noto Sans Arabic"/>
                <a:cs typeface="Noto Sans Arabic"/>
              </a:rPr>
              <a:t>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991600" y="3044190"/>
            <a:ext cx="2286000" cy="736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ctr">
              <a:lnSpc>
                <a:spcPct val="150000"/>
              </a:lnSpc>
              <a:spcAft>
                <a:spcPts val="0"/>
              </a:spcAft>
            </a:pPr>
            <a:r>
              <a:rPr sz="1150" b="0">
                <a:solidFill>
                  <a:srgbClr val="FBF8F1"/>
                </a:solidFill>
                <a:latin typeface="Noto Sans Arabic"/>
                <a:cs typeface="Noto Sans Arabic"/>
              </a:rPr>
              <a:t>فترات تشغيل يوميًا على الأقل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41400" y="4110990"/>
            <a:ext cx="10363200" cy="3463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 marL="254000" indent="-254000">
              <a:lnSpc>
                <a:spcPct val="165000"/>
              </a:lnSpc>
              <a:spcAft>
                <a:spcPts val="0"/>
              </a:spcAft>
              <a:buClr>
                <a:srgbClr val="B8892E"/>
              </a:buClr>
              <a:buFont typeface="Arial"/>
              <a:buChar char="◆"/>
            </a:pPr>
            <a:r>
              <a:rPr sz="1350" b="0">
                <a:solidFill>
                  <a:srgbClr val="1B2430"/>
                </a:solidFill>
                <a:latin typeface="Noto Sans Arabic"/>
                <a:cs typeface="Noto Sans Arabic"/>
              </a:rPr>
              <a:t>الاستقبال والترحيب والطوابير والتصوير والانتقال: خارج المدة، ولا تُجمع معها.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41400" y="4457382"/>
            <a:ext cx="10363200" cy="3463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 marL="254000" indent="-254000">
              <a:lnSpc>
                <a:spcPct val="165000"/>
              </a:lnSpc>
              <a:spcAft>
                <a:spcPts val="0"/>
              </a:spcAft>
              <a:buClr>
                <a:srgbClr val="B8892E"/>
              </a:buClr>
              <a:buFont typeface="Arial"/>
              <a:buChar char="◆"/>
            </a:pPr>
            <a:r>
              <a:rPr sz="1350" b="0">
                <a:solidFill>
                  <a:srgbClr val="1B2430"/>
                </a:solidFill>
                <a:latin typeface="Noto Sans Arabic"/>
                <a:cs typeface="Noto Sans Arabic"/>
              </a:rPr>
              <a:t>الفاصل الفني بين الفقرتين (≤ 60 ثانية) داخل المدة لأنه لا يغادرها الجمهور.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87400" y="558800"/>
            <a:ext cx="10617200" cy="11430"/>
          </a:xfrm>
          <a:prstGeom prst="rect">
            <a:avLst/>
          </a:prstGeom>
          <a:solidFill>
            <a:srgbClr val="DCCF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87400" y="279400"/>
            <a:ext cx="106172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1050" b="1">
                <a:solidFill>
                  <a:srgbClr val="B8892E"/>
                </a:solidFill>
                <a:latin typeface="Noto Sans Arabic"/>
                <a:cs typeface="Noto Sans Arabic"/>
              </a:rPr>
              <a:t>02 · البرنامج والفقرات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87400" y="279400"/>
            <a:ext cx="11430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l">
              <a:lnSpc>
                <a:spcPct val="140000"/>
              </a:lnSpc>
              <a:spcAft>
                <a:spcPts val="0"/>
              </a:spcAft>
            </a:pPr>
            <a:r>
              <a:rPr sz="1000" b="0">
                <a:solidFill>
                  <a:srgbClr val="5C6675"/>
                </a:solidFill>
                <a:latin typeface="Noto Sans Arabic"/>
                <a:cs typeface="Noto Sans Arabic"/>
              </a:rPr>
              <a:t>10 / 42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87400" y="6502400"/>
            <a:ext cx="90932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850" b="0">
                <a:solidFill>
                  <a:srgbClr val="5C6675"/>
                </a:solidFill>
                <a:latin typeface="Noto Sans Arabic"/>
                <a:cs typeface="Noto Sans Arabic"/>
              </a:rPr>
              <a:t>تشغيل وإدارة مسرح الطفل — مهرجان صحار الخامس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880600" y="6502400"/>
            <a:ext cx="15240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l">
              <a:lnSpc>
                <a:spcPct val="140000"/>
              </a:lnSpc>
              <a:spcAft>
                <a:spcPts val="0"/>
              </a:spcAft>
            </a:pPr>
            <a:r>
              <a:rPr sz="850" b="0">
                <a:solidFill>
                  <a:srgbClr val="5C6675"/>
                </a:solidFill>
                <a:latin typeface="Noto Sans Arabic"/>
                <a:cs typeface="Noto Sans Arabic"/>
              </a:rPr>
              <a:t>PRS/26/081 · نسخة عمل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87400" y="711200"/>
            <a:ext cx="10617200" cy="838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5000"/>
              </a:lnSpc>
              <a:spcAft>
                <a:spcPts val="0"/>
              </a:spcAft>
            </a:pPr>
            <a:r>
              <a:rPr sz="2500" b="1">
                <a:solidFill>
                  <a:srgbClr val="082B53"/>
                </a:solidFill>
                <a:latin typeface="Noto Sans Arabic"/>
                <a:cs typeface="Noto Sans Arabic"/>
              </a:rPr>
              <a:t>ما يُحتسب ضمن 30-45 دقيقة وما لا يُحتسب</a:t>
            </a:r>
          </a:p>
        </p:txBody>
      </p:sp>
      <p:sp>
        <p:nvSpPr>
          <p:cNvPr id="8" name="Rectangle 7"/>
          <p:cNvSpPr/>
          <p:nvPr/>
        </p:nvSpPr>
        <p:spPr>
          <a:xfrm>
            <a:off x="10185400" y="1574800"/>
            <a:ext cx="1219200" cy="50800"/>
          </a:xfrm>
          <a:prstGeom prst="rect">
            <a:avLst/>
          </a:prstGeom>
          <a:solidFill>
            <a:srgbClr val="B88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787400" y="1803400"/>
          <a:ext cx="10617200" cy="298704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4459224"/>
                <a:gridCol w="1486408"/>
                <a:gridCol w="4671568"/>
              </a:tblGrid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Noto Sans Arabic"/>
                          <a:cs typeface="Noto Sans Arabic"/>
                        </a:rPr>
                        <a:t>السند</a:t>
                      </a:r>
                    </a:p>
                  </a:txBody>
                  <a:tcPr marL="88900" marR="88900" marT="38100" marB="38100" anchor="ctr">
                    <a:solidFill>
                      <a:srgbClr val="082B53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Noto Sans Arabic"/>
                          <a:cs typeface="Noto Sans Arabic"/>
                        </a:rPr>
                        <a:t>يُحتسب؟</a:t>
                      </a:r>
                    </a:p>
                  </a:txBody>
                  <a:tcPr marL="88900" marR="88900" marT="38100" marB="38100" anchor="ctr">
                    <a:solidFill>
                      <a:srgbClr val="082B53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Noto Sans Arabic"/>
                          <a:cs typeface="Noto Sans Arabic"/>
                        </a:rPr>
                        <a:t>العنصر</a:t>
                      </a:r>
                    </a:p>
                  </a:txBody>
                  <a:tcPr marL="88900" marR="88900" marT="38100" marB="38100" anchor="ctr">
                    <a:solidFill>
                      <a:srgbClr val="082B53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ص05 — عرض قصير قوي 20-30 دقيقة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نعم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العرض الرئيسي على المسرح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الفقرة المترابطة المضافة في هذا الإصدار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نعم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فقرة «حكاية الظل» على المسرح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زمن داخل الفترة لا يغادرها الجمهور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نعم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الفاصل الفني بين الفقرتين (≤ 60 ثانية)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ليس تشغيلًا؛ الشرط «مدة تشغيل فعلية»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لا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الاستقبال والترحيب خارج المسرح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عمل تحضيري قبل الفترة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لا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توزيع الأشرطة والترتيب قبل إشارة البدء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زمن محيط، ولا سند لاحتسابه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لا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التصوير ولحظة الصورة التذكارية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انتقال لا تشغيل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لا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الانتقال بين المناطق والطوابير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</a:tr>
            </a:tbl>
          </a:graphicData>
        </a:graphic>
      </p:graphicFrame>
      <p:sp>
        <p:nvSpPr>
          <p:cNvPr id="10" name="Rounded Rectangle 9"/>
          <p:cNvSpPr/>
          <p:nvPr/>
        </p:nvSpPr>
        <p:spPr>
          <a:xfrm>
            <a:off x="787400" y="5851525"/>
            <a:ext cx="10617200" cy="447675"/>
          </a:xfrm>
          <a:prstGeom prst="roundRect">
            <a:avLst>
              <a:gd name="adj" fmla="val 10000"/>
            </a:avLst>
          </a:prstGeom>
          <a:solidFill>
            <a:srgbClr val="EFE7D8"/>
          </a:solidFill>
          <a:ln w="12700">
            <a:solidFill>
              <a:srgbClr val="DCCF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11353800" y="5902325"/>
            <a:ext cx="50800" cy="346075"/>
          </a:xfrm>
          <a:prstGeom prst="rect">
            <a:avLst/>
          </a:prstGeom>
          <a:solidFill>
            <a:srgbClr val="B88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65200" y="5953125"/>
            <a:ext cx="10185400" cy="26987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50000"/>
              </a:lnSpc>
              <a:spcAft>
                <a:spcPts val="0"/>
              </a:spcAft>
            </a:pPr>
            <a:r>
              <a:rPr sz="1150" b="0">
                <a:solidFill>
                  <a:srgbClr val="082B53"/>
                </a:solidFill>
                <a:latin typeface="Noto Sans Arabic"/>
                <a:cs typeface="Noto Sans Arabic"/>
              </a:rPr>
              <a:t>قيد سلبي: لا يجوز تعويض نقص مدة التشغيل بجمع الأزمنة المحيطة. الجمع كان خطأ الإصدار الثاني، وقد سُحب ولم يُعَد.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87400" y="558800"/>
            <a:ext cx="10617200" cy="11430"/>
          </a:xfrm>
          <a:prstGeom prst="rect">
            <a:avLst/>
          </a:prstGeom>
          <a:solidFill>
            <a:srgbClr val="DCCF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87400" y="279400"/>
            <a:ext cx="106172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1050" b="1">
                <a:solidFill>
                  <a:srgbClr val="B8892E"/>
                </a:solidFill>
                <a:latin typeface="Noto Sans Arabic"/>
                <a:cs typeface="Noto Sans Arabic"/>
              </a:rPr>
              <a:t>02 · البرنامج والفقرات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87400" y="279400"/>
            <a:ext cx="11430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l">
              <a:lnSpc>
                <a:spcPct val="140000"/>
              </a:lnSpc>
              <a:spcAft>
                <a:spcPts val="0"/>
              </a:spcAft>
            </a:pPr>
            <a:r>
              <a:rPr sz="1000" b="0">
                <a:solidFill>
                  <a:srgbClr val="5C6675"/>
                </a:solidFill>
                <a:latin typeface="Noto Sans Arabic"/>
                <a:cs typeface="Noto Sans Arabic"/>
              </a:rPr>
              <a:t>11 / 42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87400" y="6502400"/>
            <a:ext cx="90932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850" b="0">
                <a:solidFill>
                  <a:srgbClr val="5C6675"/>
                </a:solidFill>
                <a:latin typeface="Noto Sans Arabic"/>
                <a:cs typeface="Noto Sans Arabic"/>
              </a:rPr>
              <a:t>تشغيل وإدارة مسرح الطفل — مهرجان صحار الخامس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880600" y="6502400"/>
            <a:ext cx="15240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l">
              <a:lnSpc>
                <a:spcPct val="140000"/>
              </a:lnSpc>
              <a:spcAft>
                <a:spcPts val="0"/>
              </a:spcAft>
            </a:pPr>
            <a:r>
              <a:rPr sz="850" b="0">
                <a:solidFill>
                  <a:srgbClr val="5C6675"/>
                </a:solidFill>
                <a:latin typeface="Noto Sans Arabic"/>
                <a:cs typeface="Noto Sans Arabic"/>
              </a:rPr>
              <a:t>PRS/26/081 · نسخة عمل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87400" y="711200"/>
            <a:ext cx="10617200" cy="838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5000"/>
              </a:lnSpc>
              <a:spcAft>
                <a:spcPts val="0"/>
              </a:spcAft>
            </a:pPr>
            <a:r>
              <a:rPr sz="2500" b="1">
                <a:solidFill>
                  <a:srgbClr val="082B53"/>
                </a:solidFill>
                <a:latin typeface="Noto Sans Arabic"/>
                <a:cs typeface="Noto Sans Arabic"/>
              </a:rPr>
              <a:t>ثلاث تركيبات معتمدة للفترة، وكلها داخل النطاق</a:t>
            </a:r>
          </a:p>
        </p:txBody>
      </p:sp>
      <p:sp>
        <p:nvSpPr>
          <p:cNvPr id="8" name="Rectangle 7"/>
          <p:cNvSpPr/>
          <p:nvPr/>
        </p:nvSpPr>
        <p:spPr>
          <a:xfrm>
            <a:off x="10185400" y="1574800"/>
            <a:ext cx="1219200" cy="50800"/>
          </a:xfrm>
          <a:prstGeom prst="rect">
            <a:avLst/>
          </a:prstGeom>
          <a:solidFill>
            <a:srgbClr val="B88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787400" y="1803400"/>
          <a:ext cx="10617200" cy="149352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866644"/>
                <a:gridCol w="2017268"/>
                <a:gridCol w="2229612"/>
                <a:gridCol w="2123440"/>
                <a:gridCol w="1380236"/>
              </a:tblGrid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Noto Sans Arabic"/>
                          <a:cs typeface="Noto Sans Arabic"/>
                        </a:rPr>
                        <a:t>الموقف من النطاق</a:t>
                      </a:r>
                    </a:p>
                  </a:txBody>
                  <a:tcPr marL="88900" marR="88900" marT="38100" marB="38100" anchor="ctr">
                    <a:solidFill>
                      <a:srgbClr val="082B53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Noto Sans Arabic"/>
                          <a:cs typeface="Noto Sans Arabic"/>
                        </a:rPr>
                        <a:t>مدة التشغيل</a:t>
                      </a:r>
                    </a:p>
                  </a:txBody>
                  <a:tcPr marL="88900" marR="88900" marT="38100" marB="38100" anchor="ctr">
                    <a:solidFill>
                      <a:srgbClr val="082B53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Noto Sans Arabic"/>
                          <a:cs typeface="Noto Sans Arabic"/>
                        </a:rPr>
                        <a:t>الفقرة المترابطة</a:t>
                      </a:r>
                    </a:p>
                  </a:txBody>
                  <a:tcPr marL="88900" marR="88900" marT="38100" marB="38100" anchor="ctr">
                    <a:solidFill>
                      <a:srgbClr val="082B53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Noto Sans Arabic"/>
                          <a:cs typeface="Noto Sans Arabic"/>
                        </a:rPr>
                        <a:t>العرض الرئيسي</a:t>
                      </a:r>
                    </a:p>
                  </a:txBody>
                  <a:tcPr marL="88900" marR="88900" marT="38100" marB="38100" anchor="ctr">
                    <a:solidFill>
                      <a:srgbClr val="082B53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Noto Sans Arabic"/>
                          <a:cs typeface="Noto Sans Arabic"/>
                        </a:rPr>
                        <a:t>التركيبة</a:t>
                      </a:r>
                    </a:p>
                  </a:txBody>
                  <a:tcPr marL="88900" marR="88900" marT="38100" marB="38100" anchor="ctr">
                    <a:solidFill>
                      <a:srgbClr val="082B53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الحد الأدنى — مستوفٍ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30 دقيقة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10 دقائق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20 دقيقة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أ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داخل النطاق — مستوفٍ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37 دقيقة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12 دقيقة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25 دقيقة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ب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الحد الأعلى — مستوفٍ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45 دقيقة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15 دقيقة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30 دقيقة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ج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</a:tr>
            </a:tbl>
          </a:graphicData>
        </a:graphic>
      </p:graphicFrame>
      <p:sp>
        <p:nvSpPr>
          <p:cNvPr id="10" name="Rounded Rectangle 9"/>
          <p:cNvSpPr/>
          <p:nvPr/>
        </p:nvSpPr>
        <p:spPr>
          <a:xfrm>
            <a:off x="787400" y="5851525"/>
            <a:ext cx="10617200" cy="447675"/>
          </a:xfrm>
          <a:prstGeom prst="roundRect">
            <a:avLst>
              <a:gd name="adj" fmla="val 10000"/>
            </a:avLst>
          </a:prstGeom>
          <a:solidFill>
            <a:srgbClr val="EFE7D8"/>
          </a:solidFill>
          <a:ln w="12700">
            <a:solidFill>
              <a:srgbClr val="DCCF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11353800" y="5902325"/>
            <a:ext cx="50800" cy="346075"/>
          </a:xfrm>
          <a:prstGeom prst="rect">
            <a:avLst/>
          </a:prstGeom>
          <a:solidFill>
            <a:srgbClr val="B88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65200" y="5953125"/>
            <a:ext cx="10185400" cy="26987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50000"/>
              </a:lnSpc>
              <a:spcAft>
                <a:spcPts val="0"/>
              </a:spcAft>
            </a:pPr>
            <a:r>
              <a:rPr sz="1150" b="0">
                <a:solidFill>
                  <a:srgbClr val="082B53"/>
                </a:solidFill>
                <a:latin typeface="Noto Sans Arabic"/>
                <a:cs typeface="Noto Sans Arabic"/>
              </a:rPr>
              <a:t>تثبَّت تركيبة كل يوم تشغيل قبل الطباعة. إن ثبت أن مدة العرض الفعلية 12-15 دقيقة فلا تكفي التركيبة (أ)، ويلزم إطالة الفقرة أو فقرة ثالثة — قرار بانتظار الشركة.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87400" y="558800"/>
            <a:ext cx="10617200" cy="11430"/>
          </a:xfrm>
          <a:prstGeom prst="rect">
            <a:avLst/>
          </a:prstGeom>
          <a:solidFill>
            <a:srgbClr val="DCCF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87400" y="279400"/>
            <a:ext cx="106172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1050" b="1">
                <a:solidFill>
                  <a:srgbClr val="B8892E"/>
                </a:solidFill>
                <a:latin typeface="Noto Sans Arabic"/>
                <a:cs typeface="Noto Sans Arabic"/>
              </a:rPr>
              <a:t>02 · البرنامج والفقرات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87400" y="279400"/>
            <a:ext cx="11430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l">
              <a:lnSpc>
                <a:spcPct val="140000"/>
              </a:lnSpc>
              <a:spcAft>
                <a:spcPts val="0"/>
              </a:spcAft>
            </a:pPr>
            <a:r>
              <a:rPr sz="1000" b="0">
                <a:solidFill>
                  <a:srgbClr val="5C6675"/>
                </a:solidFill>
                <a:latin typeface="Noto Sans Arabic"/>
                <a:cs typeface="Noto Sans Arabic"/>
              </a:rPr>
              <a:t>12 / 42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87400" y="6502400"/>
            <a:ext cx="90932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850" b="0">
                <a:solidFill>
                  <a:srgbClr val="5C6675"/>
                </a:solidFill>
                <a:latin typeface="Noto Sans Arabic"/>
                <a:cs typeface="Noto Sans Arabic"/>
              </a:rPr>
              <a:t>تشغيل وإدارة مسرح الطفل — مهرجان صحار الخامس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880600" y="6502400"/>
            <a:ext cx="15240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l">
              <a:lnSpc>
                <a:spcPct val="140000"/>
              </a:lnSpc>
              <a:spcAft>
                <a:spcPts val="0"/>
              </a:spcAft>
            </a:pPr>
            <a:r>
              <a:rPr sz="850" b="0">
                <a:solidFill>
                  <a:srgbClr val="5C6675"/>
                </a:solidFill>
                <a:latin typeface="Noto Sans Arabic"/>
                <a:cs typeface="Noto Sans Arabic"/>
              </a:rPr>
              <a:t>PRS/26/081 · نسخة عمل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87400" y="711200"/>
            <a:ext cx="10617200" cy="838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5000"/>
              </a:lnSpc>
              <a:spcAft>
                <a:spcPts val="0"/>
              </a:spcAft>
            </a:pPr>
            <a:r>
              <a:rPr sz="2700" b="1">
                <a:solidFill>
                  <a:srgbClr val="082B53"/>
                </a:solidFill>
                <a:latin typeface="Noto Sans Arabic"/>
                <a:cs typeface="Noto Sans Arabic"/>
              </a:rPr>
              <a:t>العرض الرئيسي: ما هو، وأين التعارض</a:t>
            </a:r>
          </a:p>
        </p:txBody>
      </p:sp>
      <p:sp>
        <p:nvSpPr>
          <p:cNvPr id="8" name="Rectangle 7"/>
          <p:cNvSpPr/>
          <p:nvPr/>
        </p:nvSpPr>
        <p:spPr>
          <a:xfrm>
            <a:off x="10185400" y="1574800"/>
            <a:ext cx="1219200" cy="50800"/>
          </a:xfrm>
          <a:prstGeom prst="rect">
            <a:avLst/>
          </a:prstGeom>
          <a:solidFill>
            <a:srgbClr val="B88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87400" y="1854200"/>
            <a:ext cx="10617200" cy="391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60000"/>
              </a:lnSpc>
              <a:spcAft>
                <a:spcPts val="0"/>
              </a:spcAft>
            </a:pPr>
            <a:r>
              <a:rPr sz="1550" b="0">
                <a:solidFill>
                  <a:srgbClr val="123B66"/>
                </a:solidFill>
                <a:latin typeface="Noto Naskh Arabic"/>
                <a:cs typeface="Noto Naskh Arabic"/>
              </a:rPr>
              <a:t>المدة المنشورة في ص05 هي 20-30 دقيقة، وبطاقة ص47 تقول 12-15 دقيقة. الرقمان لا يتفقان، وأحدهما وصف قديم.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1400" y="2423160"/>
            <a:ext cx="10363200" cy="44513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 marL="254000" indent="-254000">
              <a:lnSpc>
                <a:spcPct val="165000"/>
              </a:lnSpc>
              <a:spcAft>
                <a:spcPts val="0"/>
              </a:spcAft>
              <a:buClr>
                <a:srgbClr val="B8892E"/>
              </a:buClr>
              <a:buFont typeface="Arial"/>
              <a:buChar char="◆"/>
            </a:pPr>
            <a:r>
              <a:rPr sz="1700" b="0">
                <a:solidFill>
                  <a:srgbClr val="1B2430"/>
                </a:solidFill>
                <a:latin typeface="Noto Sans Arabic"/>
                <a:cs typeface="Noto Sans Arabic"/>
              </a:rPr>
              <a:t>فقرات بصرية متتابعة بإيقاع سريع يناسب الفئة 4-12 سنة، براوٍ واحد وشاشة خلفية.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41400" y="2868295"/>
            <a:ext cx="10363200" cy="44513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 marL="254000" indent="-254000">
              <a:lnSpc>
                <a:spcPct val="165000"/>
              </a:lnSpc>
              <a:spcAft>
                <a:spcPts val="0"/>
              </a:spcAft>
              <a:buClr>
                <a:srgbClr val="B8892E"/>
              </a:buClr>
              <a:buFont typeface="Arial"/>
              <a:buChar char="◆"/>
            </a:pPr>
            <a:r>
              <a:rPr sz="1700" b="0">
                <a:solidFill>
                  <a:srgbClr val="1B2430"/>
                </a:solidFill>
                <a:latin typeface="Noto Sans Arabic"/>
                <a:cs typeface="Noto Sans Arabic"/>
              </a:rPr>
              <a:t>صوت احترافي وموسيقى، وإضاءة آمنة دون إبهار، بلا لهب أو شرار أو دخان أو مواد خطرة.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41400" y="3313430"/>
            <a:ext cx="10363200" cy="44513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 marL="254000" indent="-254000">
              <a:lnSpc>
                <a:spcPct val="165000"/>
              </a:lnSpc>
              <a:spcAft>
                <a:spcPts val="0"/>
              </a:spcAft>
              <a:buClr>
                <a:srgbClr val="B8892E"/>
              </a:buClr>
              <a:buFont typeface="Arial"/>
              <a:buChar char="◆"/>
            </a:pPr>
            <a:r>
              <a:rPr sz="1700" b="0">
                <a:solidFill>
                  <a:srgbClr val="1B2430"/>
                </a:solidFill>
                <a:latin typeface="Noto Sans Arabic"/>
                <a:cs typeface="Noto Sans Arabic"/>
              </a:rPr>
              <a:t>لم أرفع رقم 20-30 ولا خفضته؛ التصحيح المطلوب في بطاقة ص47 وحدها.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41400" y="3758565"/>
            <a:ext cx="10363200" cy="44513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 marL="254000" indent="-254000">
              <a:lnSpc>
                <a:spcPct val="165000"/>
              </a:lnSpc>
              <a:spcAft>
                <a:spcPts val="0"/>
              </a:spcAft>
              <a:buClr>
                <a:srgbClr val="B8892E"/>
              </a:buClr>
              <a:buFont typeface="Arial"/>
              <a:buChar char="◆"/>
            </a:pPr>
            <a:r>
              <a:rPr sz="1700" b="0">
                <a:solidFill>
                  <a:srgbClr val="1B2430"/>
                </a:solidFill>
                <a:latin typeface="Noto Sans Arabic"/>
                <a:cs typeface="Noto Sans Arabic"/>
              </a:rPr>
              <a:t>الرقم الفعلي يحدد تركيبة الفترة كلها، ولذلك هو أول بند تنتظره الشركة: «يُستكمل».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87400" y="5851525"/>
            <a:ext cx="10617200" cy="447675"/>
          </a:xfrm>
          <a:prstGeom prst="roundRect">
            <a:avLst>
              <a:gd name="adj" fmla="val 10000"/>
            </a:avLst>
          </a:prstGeom>
          <a:solidFill>
            <a:srgbClr val="EFE7D8"/>
          </a:solidFill>
          <a:ln w="12700">
            <a:solidFill>
              <a:srgbClr val="DCCF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11353800" y="5902325"/>
            <a:ext cx="50800" cy="346075"/>
          </a:xfrm>
          <a:prstGeom prst="rect">
            <a:avLst/>
          </a:prstGeom>
          <a:solidFill>
            <a:srgbClr val="B88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65200" y="5953125"/>
            <a:ext cx="10185400" cy="26987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50000"/>
              </a:lnSpc>
              <a:spcAft>
                <a:spcPts val="0"/>
              </a:spcAft>
            </a:pPr>
            <a:r>
              <a:rPr sz="1150" b="0">
                <a:solidFill>
                  <a:srgbClr val="082B53"/>
                </a:solidFill>
                <a:latin typeface="Noto Sans Arabic"/>
                <a:cs typeface="Noto Sans Arabic"/>
              </a:rPr>
              <a:t>حتى ورود التصحيح، تُقرأ ص05 كالرقم المنشور لأنها ما يقرأه المقيّم، وتُوسم ص47 بأنها بحاجة إلى تصحيح.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87400" y="558800"/>
            <a:ext cx="10617200" cy="11430"/>
          </a:xfrm>
          <a:prstGeom prst="rect">
            <a:avLst/>
          </a:prstGeom>
          <a:solidFill>
            <a:srgbClr val="DCCF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87400" y="279400"/>
            <a:ext cx="106172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1050" b="1">
                <a:solidFill>
                  <a:srgbClr val="B8892E"/>
                </a:solidFill>
                <a:latin typeface="Noto Sans Arabic"/>
                <a:cs typeface="Noto Sans Arabic"/>
              </a:rPr>
              <a:t>02 · البرنامج والفقرات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87400" y="279400"/>
            <a:ext cx="11430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l">
              <a:lnSpc>
                <a:spcPct val="140000"/>
              </a:lnSpc>
              <a:spcAft>
                <a:spcPts val="0"/>
              </a:spcAft>
            </a:pPr>
            <a:r>
              <a:rPr sz="1000" b="0">
                <a:solidFill>
                  <a:srgbClr val="5C6675"/>
                </a:solidFill>
                <a:latin typeface="Noto Sans Arabic"/>
                <a:cs typeface="Noto Sans Arabic"/>
              </a:rPr>
              <a:t>13 / 42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87400" y="6502400"/>
            <a:ext cx="90932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850" b="0">
                <a:solidFill>
                  <a:srgbClr val="5C6675"/>
                </a:solidFill>
                <a:latin typeface="Noto Sans Arabic"/>
                <a:cs typeface="Noto Sans Arabic"/>
              </a:rPr>
              <a:t>تشغيل وإدارة مسرح الطفل — مهرجان صحار الخامس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880600" y="6502400"/>
            <a:ext cx="15240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l">
              <a:lnSpc>
                <a:spcPct val="140000"/>
              </a:lnSpc>
              <a:spcAft>
                <a:spcPts val="0"/>
              </a:spcAft>
            </a:pPr>
            <a:r>
              <a:rPr sz="850" b="0">
                <a:solidFill>
                  <a:srgbClr val="5C6675"/>
                </a:solidFill>
                <a:latin typeface="Noto Sans Arabic"/>
                <a:cs typeface="Noto Sans Arabic"/>
              </a:rPr>
              <a:t>PRS/26/081 · نسخة عمل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87400" y="711200"/>
            <a:ext cx="10617200" cy="838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5000"/>
              </a:lnSpc>
              <a:spcAft>
                <a:spcPts val="0"/>
              </a:spcAft>
            </a:pPr>
            <a:r>
              <a:rPr sz="2700" b="1">
                <a:solidFill>
                  <a:srgbClr val="082B53"/>
                </a:solidFill>
                <a:latin typeface="Noto Sans Arabic"/>
                <a:cs typeface="Noto Sans Arabic"/>
              </a:rPr>
              <a:t>لماذا استُبدلت فقرة ألعاب النار</a:t>
            </a:r>
          </a:p>
        </p:txBody>
      </p:sp>
      <p:sp>
        <p:nvSpPr>
          <p:cNvPr id="8" name="Rectangle 7"/>
          <p:cNvSpPr/>
          <p:nvPr/>
        </p:nvSpPr>
        <p:spPr>
          <a:xfrm>
            <a:off x="10185400" y="1574800"/>
            <a:ext cx="1219200" cy="50800"/>
          </a:xfrm>
          <a:prstGeom prst="rect">
            <a:avLst/>
          </a:prstGeom>
          <a:solidFill>
            <a:srgbClr val="B88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87400" y="1854200"/>
            <a:ext cx="10617200" cy="706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60000"/>
              </a:lnSpc>
              <a:spcAft>
                <a:spcPts val="0"/>
              </a:spcAft>
            </a:pPr>
            <a:r>
              <a:rPr sz="1550" b="0">
                <a:solidFill>
                  <a:srgbClr val="123B66"/>
                </a:solidFill>
                <a:latin typeface="Noto Naskh Arabic"/>
                <a:cs typeface="Noto Naskh Arabic"/>
              </a:rPr>
              <a:t>النص الحاكم عربي ومطلق: «عدم استخدام اللهب المكشوف أو المواد الخطرة أو أي مؤثرات قد تهدد سلامة الأطفال» (222 ص41، بند 13).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1400" y="2738120"/>
            <a:ext cx="10363200" cy="44513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 marL="254000" indent="-254000">
              <a:lnSpc>
                <a:spcPct val="165000"/>
              </a:lnSpc>
              <a:spcAft>
                <a:spcPts val="0"/>
              </a:spcAft>
              <a:buClr>
                <a:srgbClr val="B8892E"/>
              </a:buClr>
              <a:buFont typeface="Arial"/>
              <a:buChar char="◆"/>
            </a:pPr>
            <a:r>
              <a:rPr sz="1700" b="0">
                <a:solidFill>
                  <a:srgbClr val="1B2430"/>
                </a:solidFill>
                <a:latin typeface="Noto Sans Arabic"/>
                <a:cs typeface="Noto Sans Arabic"/>
              </a:rPr>
              <a:t>الفقرة وردت في خمسة مواضع: ص47، غلاف ص51، وملاحظات ص52 و54 و56 — لا سطر واحد.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41400" y="3183254"/>
            <a:ext cx="10363200" cy="44513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 marL="254000" indent="-254000">
              <a:lnSpc>
                <a:spcPct val="165000"/>
              </a:lnSpc>
              <a:spcAft>
                <a:spcPts val="0"/>
              </a:spcAft>
              <a:buClr>
                <a:srgbClr val="B8892E"/>
              </a:buClr>
              <a:buFont typeface="Arial"/>
              <a:buChar char="◆"/>
            </a:pPr>
            <a:r>
              <a:rPr sz="1700" b="0">
                <a:solidFill>
                  <a:srgbClr val="1B2430"/>
                </a:solidFill>
                <a:latin typeface="Noto Sans Arabic"/>
                <a:cs typeface="Noto Sans Arabic"/>
              </a:rPr>
              <a:t>الضوابط المخففة (مشغّل معتمد، مسافة أمان، فريق إطفاء) لا تحوّل نشاطًا ممنوعًا نصًّا إلى مسموح.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41400" y="3628390"/>
            <a:ext cx="10363200" cy="44513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 marL="254000" indent="-254000">
              <a:lnSpc>
                <a:spcPct val="165000"/>
              </a:lnSpc>
              <a:spcAft>
                <a:spcPts val="0"/>
              </a:spcAft>
              <a:buClr>
                <a:srgbClr val="B8892E"/>
              </a:buClr>
              <a:buFont typeface="Arial"/>
              <a:buChar char="◆"/>
            </a:pPr>
            <a:r>
              <a:rPr sz="1700" b="0">
                <a:solidFill>
                  <a:srgbClr val="1B2430"/>
                </a:solidFill>
                <a:latin typeface="Noto Sans Arabic"/>
                <a:cs typeface="Noto Sans Arabic"/>
              </a:rPr>
              <a:t>بديل الاستبدال: «عرض الضوء والحكاية» — فقرة بصرية بلا أي مصدر اشتعال.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41400" y="4073525"/>
            <a:ext cx="10363200" cy="44513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 marL="254000" indent="-254000">
              <a:lnSpc>
                <a:spcPct val="165000"/>
              </a:lnSpc>
              <a:spcAft>
                <a:spcPts val="0"/>
              </a:spcAft>
              <a:buClr>
                <a:srgbClr val="B8892E"/>
              </a:buClr>
              <a:buFont typeface="Arial"/>
              <a:buChar char="◆"/>
            </a:pPr>
            <a:r>
              <a:rPr sz="1700" b="0">
                <a:solidFill>
                  <a:srgbClr val="1B2430"/>
                </a:solidFill>
                <a:latin typeface="Noto Sans Arabic"/>
                <a:cs typeface="Noto Sans Arabic"/>
              </a:rPr>
              <a:t>الشعار البصري نفسه يبقى: ضوء، ألوان، سرد، ومشاركة أطفال — دون لهب.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87400" y="5851525"/>
            <a:ext cx="10617200" cy="447675"/>
          </a:xfrm>
          <a:prstGeom prst="roundRect">
            <a:avLst>
              <a:gd name="adj" fmla="val 10000"/>
            </a:avLst>
          </a:prstGeom>
          <a:solidFill>
            <a:srgbClr val="EFE7D8"/>
          </a:solidFill>
          <a:ln w="12700">
            <a:solidFill>
              <a:srgbClr val="DCCF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11353800" y="5902325"/>
            <a:ext cx="50800" cy="346075"/>
          </a:xfrm>
          <a:prstGeom prst="rect">
            <a:avLst/>
          </a:prstGeom>
          <a:solidFill>
            <a:srgbClr val="B88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65200" y="5953125"/>
            <a:ext cx="10185400" cy="26987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50000"/>
              </a:lnSpc>
              <a:spcAft>
                <a:spcPts val="0"/>
              </a:spcAft>
            </a:pPr>
            <a:r>
              <a:rPr sz="1150" b="0">
                <a:solidFill>
                  <a:srgbClr val="082B53"/>
                </a:solidFill>
                <a:latin typeface="Noto Sans Arabic"/>
                <a:cs typeface="Noto Sans Arabic"/>
              </a:rPr>
              <a:t>البديل مقترح ولم يُعتمد. الصياغة المسموحة داخل العرض: «فقرة مقترحة تُعرض بعد اعتماد اللجنة المنظمة».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87400" y="558800"/>
            <a:ext cx="10617200" cy="11430"/>
          </a:xfrm>
          <a:prstGeom prst="rect">
            <a:avLst/>
          </a:prstGeom>
          <a:solidFill>
            <a:srgbClr val="DCCF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87400" y="279400"/>
            <a:ext cx="106172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1050" b="1">
                <a:solidFill>
                  <a:srgbClr val="B8892E"/>
                </a:solidFill>
                <a:latin typeface="Noto Sans Arabic"/>
                <a:cs typeface="Noto Sans Arabic"/>
              </a:rPr>
              <a:t>02 · البرنامج والفقرات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87400" y="279400"/>
            <a:ext cx="11430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l">
              <a:lnSpc>
                <a:spcPct val="140000"/>
              </a:lnSpc>
              <a:spcAft>
                <a:spcPts val="0"/>
              </a:spcAft>
            </a:pPr>
            <a:r>
              <a:rPr sz="1000" b="0">
                <a:solidFill>
                  <a:srgbClr val="5C6675"/>
                </a:solidFill>
                <a:latin typeface="Noto Sans Arabic"/>
                <a:cs typeface="Noto Sans Arabic"/>
              </a:rPr>
              <a:t>14 / 42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87400" y="6502400"/>
            <a:ext cx="90932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850" b="0">
                <a:solidFill>
                  <a:srgbClr val="5C6675"/>
                </a:solidFill>
                <a:latin typeface="Noto Sans Arabic"/>
                <a:cs typeface="Noto Sans Arabic"/>
              </a:rPr>
              <a:t>تشغيل وإدارة مسرح الطفل — مهرجان صحار الخامس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880600" y="6502400"/>
            <a:ext cx="15240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l">
              <a:lnSpc>
                <a:spcPct val="140000"/>
              </a:lnSpc>
              <a:spcAft>
                <a:spcPts val="0"/>
              </a:spcAft>
            </a:pPr>
            <a:r>
              <a:rPr sz="850" b="0">
                <a:solidFill>
                  <a:srgbClr val="5C6675"/>
                </a:solidFill>
                <a:latin typeface="Noto Sans Arabic"/>
                <a:cs typeface="Noto Sans Arabic"/>
              </a:rPr>
              <a:t>PRS/26/081 · نسخة عمل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87400" y="711200"/>
            <a:ext cx="10617200" cy="838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5000"/>
              </a:lnSpc>
              <a:spcAft>
                <a:spcPts val="0"/>
              </a:spcAft>
            </a:pPr>
            <a:r>
              <a:rPr sz="2500" b="1">
                <a:solidFill>
                  <a:srgbClr val="082B53"/>
                </a:solidFill>
                <a:latin typeface="Noto Sans Arabic"/>
                <a:cs typeface="Noto Sans Arabic"/>
              </a:rPr>
              <a:t>بدائل استُبعدت، ولماذا</a:t>
            </a:r>
          </a:p>
        </p:txBody>
      </p:sp>
      <p:sp>
        <p:nvSpPr>
          <p:cNvPr id="8" name="Rectangle 7"/>
          <p:cNvSpPr/>
          <p:nvPr/>
        </p:nvSpPr>
        <p:spPr>
          <a:xfrm>
            <a:off x="10185400" y="1574800"/>
            <a:ext cx="1219200" cy="50800"/>
          </a:xfrm>
          <a:prstGeom prst="rect">
            <a:avLst/>
          </a:prstGeom>
          <a:solidFill>
            <a:srgbClr val="B88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787400" y="1803400"/>
          <a:ext cx="10617200" cy="224028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7007352"/>
                <a:gridCol w="3609848"/>
              </a:tblGrid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Noto Sans Arabic"/>
                          <a:cs typeface="Noto Sans Arabic"/>
                        </a:rPr>
                        <a:t>سبب الاستبعاد</a:t>
                      </a:r>
                    </a:p>
                  </a:txBody>
                  <a:tcPr marL="88900" marR="88900" marT="38100" marB="38100" anchor="ctr">
                    <a:solidFill>
                      <a:srgbClr val="082B53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Noto Sans Arabic"/>
                          <a:cs typeface="Noto Sans Arabic"/>
                        </a:rPr>
                        <a:t>البديل</a:t>
                      </a:r>
                    </a:p>
                  </a:txBody>
                  <a:tcPr marL="88900" marR="88900" marT="38100" marB="38100" anchor="ctr">
                    <a:solidFill>
                      <a:srgbClr val="082B53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يُصنَّف في الغالب ضمن الألعاب النارية ويحتاج ترخيصًا، فلا يخرج عن منطق المنع.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الشرار البارد (Cold Spark)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لهب فعلي واشتعال سريع، وهو عين ما يمنعه البند.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أوراق الوميض والقطن الوميضي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لا لهب فيه، لكنه يحتاج اعتمادًا وملف سلامة للسائل، ويحجب الرؤية وقت الإخلاء.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الدخان والضباب الكثيف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مقيّد صراحةً في 222 ص31 بند 4 بضوابط واعتماد مسبق، ولا حاجة له في فقرة هادئة.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الوميض السريع والستروب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مواد خطرة بالمعنى الحرفي للبند، ولا مكان لها على مسرح أطفال.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المؤثرات الكيميائية والمساحيق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</a:tr>
            </a:tbl>
          </a:graphicData>
        </a:graphic>
      </p:graphicFrame>
      <p:sp>
        <p:nvSpPr>
          <p:cNvPr id="10" name="Rounded Rectangle 9"/>
          <p:cNvSpPr/>
          <p:nvPr/>
        </p:nvSpPr>
        <p:spPr>
          <a:xfrm>
            <a:off x="787400" y="5851525"/>
            <a:ext cx="10617200" cy="447675"/>
          </a:xfrm>
          <a:prstGeom prst="roundRect">
            <a:avLst>
              <a:gd name="adj" fmla="val 10000"/>
            </a:avLst>
          </a:prstGeom>
          <a:solidFill>
            <a:srgbClr val="EFE7D8"/>
          </a:solidFill>
          <a:ln w="12700">
            <a:solidFill>
              <a:srgbClr val="DCCF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11353800" y="5902325"/>
            <a:ext cx="50800" cy="346075"/>
          </a:xfrm>
          <a:prstGeom prst="rect">
            <a:avLst/>
          </a:prstGeom>
          <a:solidFill>
            <a:srgbClr val="B88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65200" y="5953125"/>
            <a:ext cx="10185400" cy="26987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50000"/>
              </a:lnSpc>
              <a:spcAft>
                <a:spcPts val="0"/>
              </a:spcAft>
            </a:pPr>
            <a:r>
              <a:rPr sz="1150" b="0">
                <a:solidFill>
                  <a:srgbClr val="082B53"/>
                </a:solidFill>
                <a:latin typeface="Noto Sans Arabic"/>
                <a:cs typeface="Noto Sans Arabic"/>
              </a:rPr>
              <a:t>كل بديل منها كان سيعيد المشكلة نفسها بصيغة أخرى، ويترك العرض عرضة للاعتراض في النقطة التي نحاول إغلاقها.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87400" y="558800"/>
            <a:ext cx="10617200" cy="11430"/>
          </a:xfrm>
          <a:prstGeom prst="rect">
            <a:avLst/>
          </a:prstGeom>
          <a:solidFill>
            <a:srgbClr val="DCCF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87400" y="279400"/>
            <a:ext cx="106172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1050" b="1">
                <a:solidFill>
                  <a:srgbClr val="B8892E"/>
                </a:solidFill>
                <a:latin typeface="Noto Sans Arabic"/>
                <a:cs typeface="Noto Sans Arabic"/>
              </a:rPr>
              <a:t>02 · الفقرة البديلة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87400" y="279400"/>
            <a:ext cx="11430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l">
              <a:lnSpc>
                <a:spcPct val="140000"/>
              </a:lnSpc>
              <a:spcAft>
                <a:spcPts val="0"/>
              </a:spcAft>
            </a:pPr>
            <a:r>
              <a:rPr sz="1000" b="0">
                <a:solidFill>
                  <a:srgbClr val="5C6675"/>
                </a:solidFill>
                <a:latin typeface="Noto Sans Arabic"/>
                <a:cs typeface="Noto Sans Arabic"/>
              </a:rPr>
              <a:t>15 / 42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87400" y="6502400"/>
            <a:ext cx="90932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850" b="0">
                <a:solidFill>
                  <a:srgbClr val="5C6675"/>
                </a:solidFill>
                <a:latin typeface="Noto Sans Arabic"/>
                <a:cs typeface="Noto Sans Arabic"/>
              </a:rPr>
              <a:t>تشغيل وإدارة مسرح الطفل — مهرجان صحار الخامس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880600" y="6502400"/>
            <a:ext cx="15240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l">
              <a:lnSpc>
                <a:spcPct val="140000"/>
              </a:lnSpc>
              <a:spcAft>
                <a:spcPts val="0"/>
              </a:spcAft>
            </a:pPr>
            <a:r>
              <a:rPr sz="850" b="0">
                <a:solidFill>
                  <a:srgbClr val="5C6675"/>
                </a:solidFill>
                <a:latin typeface="Noto Sans Arabic"/>
                <a:cs typeface="Noto Sans Arabic"/>
              </a:rPr>
              <a:t>PRS/26/081 · نسخة عمل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87400" y="711200"/>
            <a:ext cx="10617200" cy="838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5000"/>
              </a:lnSpc>
              <a:spcAft>
                <a:spcPts val="0"/>
              </a:spcAft>
            </a:pPr>
            <a:r>
              <a:rPr sz="2500" b="1">
                <a:solidFill>
                  <a:srgbClr val="082B53"/>
                </a:solidFill>
                <a:latin typeface="Noto Sans Arabic"/>
                <a:cs typeface="Noto Sans Arabic"/>
              </a:rPr>
              <a:t>بطاقة «عرض الضوء والحكاية» — مقترحة</a:t>
            </a:r>
          </a:p>
        </p:txBody>
      </p:sp>
      <p:sp>
        <p:nvSpPr>
          <p:cNvPr id="8" name="Rectangle 7"/>
          <p:cNvSpPr/>
          <p:nvPr/>
        </p:nvSpPr>
        <p:spPr>
          <a:xfrm>
            <a:off x="10185400" y="1574800"/>
            <a:ext cx="1219200" cy="50800"/>
          </a:xfrm>
          <a:prstGeom prst="rect">
            <a:avLst/>
          </a:prstGeom>
          <a:solidFill>
            <a:srgbClr val="B88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87400" y="1803400"/>
            <a:ext cx="10617200" cy="30670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55000"/>
              </a:lnSpc>
              <a:spcAft>
                <a:spcPts val="0"/>
              </a:spcAft>
            </a:pPr>
            <a:r>
              <a:rPr sz="1300" b="0">
                <a:solidFill>
                  <a:srgbClr val="123B66"/>
                </a:solidFill>
                <a:latin typeface="Noto Naskh Arabic"/>
                <a:cs typeface="Noto Naskh Arabic"/>
              </a:rPr>
              <a:t>فقرة بصرية استعراضية تُقدَّم على المسرح دون أي مصدر اشتعال، وتُروى عبر راوٍ واحد يفتح صندوقًا مضيئًا.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787400" y="2211705"/>
          <a:ext cx="10617200" cy="261366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8069072"/>
                <a:gridCol w="2548128"/>
              </a:tblGrid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Noto Sans Arabic"/>
                          <a:cs typeface="Noto Sans Arabic"/>
                        </a:rPr>
                        <a:t>المحتوى</a:t>
                      </a:r>
                    </a:p>
                  </a:txBody>
                  <a:tcPr marL="88900" marR="88900" marT="38100" marB="38100" anchor="ctr">
                    <a:solidFill>
                      <a:srgbClr val="082B53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Noto Sans Arabic"/>
                          <a:cs typeface="Noto Sans Arabic"/>
                        </a:rPr>
                        <a:t>الحقل</a:t>
                      </a:r>
                    </a:p>
                  </a:txBody>
                  <a:tcPr marL="88900" marR="88900" marT="38100" marB="38100" anchor="ctr">
                    <a:solidFill>
                      <a:srgbClr val="082B53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عرض بصري استعراضي بسرد وراوٍ واحد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النوع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4-12 سنة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الفئة العمرية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12-15 دقيقة (تُعدّل مع اعتماد البرنامج)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المدة المقترحة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على المسرح أمام شاشة خلفية، دون أي عمل في الممرات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موقع الأداء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تلويح أشرطة ضوئية من المقاعد + صعود عدد محدود بإشراف مشرف أطفال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المشاركة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لا لهب مكشوف، ولا ألعاب نارية أو شرار بارد، ولا أوراق وميض، ولا دخان، ولا مواد كيميائية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ما لا تتضمنه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</a:tr>
            </a:tbl>
          </a:graphicData>
        </a:graphic>
      </p:graphicFrame>
      <p:sp>
        <p:nvSpPr>
          <p:cNvPr id="11" name="Rounded Rectangle 10"/>
          <p:cNvSpPr/>
          <p:nvPr/>
        </p:nvSpPr>
        <p:spPr>
          <a:xfrm>
            <a:off x="787400" y="5851525"/>
            <a:ext cx="10617200" cy="447675"/>
          </a:xfrm>
          <a:prstGeom prst="roundRect">
            <a:avLst>
              <a:gd name="adj" fmla="val 10000"/>
            </a:avLst>
          </a:prstGeom>
          <a:solidFill>
            <a:srgbClr val="EFE7D8"/>
          </a:solidFill>
          <a:ln w="12700">
            <a:solidFill>
              <a:srgbClr val="DCCF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11353800" y="5902325"/>
            <a:ext cx="50800" cy="346075"/>
          </a:xfrm>
          <a:prstGeom prst="rect">
            <a:avLst/>
          </a:prstGeom>
          <a:solidFill>
            <a:srgbClr val="B88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65200" y="5953125"/>
            <a:ext cx="10185400" cy="26987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50000"/>
              </a:lnSpc>
              <a:spcAft>
                <a:spcPts val="0"/>
              </a:spcAft>
            </a:pPr>
            <a:r>
              <a:rPr sz="1150" b="0">
                <a:solidFill>
                  <a:srgbClr val="082B53"/>
                </a:solidFill>
                <a:latin typeface="Noto Sans Arabic"/>
                <a:cs typeface="Noto Sans Arabic"/>
              </a:rPr>
              <a:t>حالة الاعتماد: مقترحة — لم يصل اعتماد مكتوب. لا توصف في أي صفحة بأنها «معتمدة» أو «بالتنسيق مع اللجنة».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87400" y="558800"/>
            <a:ext cx="10617200" cy="11430"/>
          </a:xfrm>
          <a:prstGeom prst="rect">
            <a:avLst/>
          </a:prstGeom>
          <a:solidFill>
            <a:srgbClr val="DCCF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87400" y="279400"/>
            <a:ext cx="106172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1050" b="1">
                <a:solidFill>
                  <a:srgbClr val="B8892E"/>
                </a:solidFill>
                <a:latin typeface="Noto Sans Arabic"/>
                <a:cs typeface="Noto Sans Arabic"/>
              </a:rPr>
              <a:t>02 · الفقرة البديلة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87400" y="279400"/>
            <a:ext cx="11430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l">
              <a:lnSpc>
                <a:spcPct val="140000"/>
              </a:lnSpc>
              <a:spcAft>
                <a:spcPts val="0"/>
              </a:spcAft>
            </a:pPr>
            <a:r>
              <a:rPr sz="1000" b="0">
                <a:solidFill>
                  <a:srgbClr val="5C6675"/>
                </a:solidFill>
                <a:latin typeface="Noto Sans Arabic"/>
                <a:cs typeface="Noto Sans Arabic"/>
              </a:rPr>
              <a:t>16 / 42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87400" y="6502400"/>
            <a:ext cx="90932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850" b="0">
                <a:solidFill>
                  <a:srgbClr val="5C6675"/>
                </a:solidFill>
                <a:latin typeface="Noto Sans Arabic"/>
                <a:cs typeface="Noto Sans Arabic"/>
              </a:rPr>
              <a:t>تشغيل وإدارة مسرح الطفل — مهرجان صحار الخامس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880600" y="6502400"/>
            <a:ext cx="15240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l">
              <a:lnSpc>
                <a:spcPct val="140000"/>
              </a:lnSpc>
              <a:spcAft>
                <a:spcPts val="0"/>
              </a:spcAft>
            </a:pPr>
            <a:r>
              <a:rPr sz="850" b="0">
                <a:solidFill>
                  <a:srgbClr val="5C6675"/>
                </a:solidFill>
                <a:latin typeface="Noto Sans Arabic"/>
                <a:cs typeface="Noto Sans Arabic"/>
              </a:rPr>
              <a:t>PRS/26/081 · نسخة عمل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87400" y="711200"/>
            <a:ext cx="10617200" cy="838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5000"/>
              </a:lnSpc>
              <a:spcAft>
                <a:spcPts val="0"/>
              </a:spcAft>
            </a:pPr>
            <a:r>
              <a:rPr sz="2500" b="1">
                <a:solidFill>
                  <a:srgbClr val="082B53"/>
                </a:solidFill>
                <a:latin typeface="Noto Sans Arabic"/>
                <a:cs typeface="Noto Sans Arabic"/>
              </a:rPr>
              <a:t>ضوابط السلامة القابلة للفحص قبل كل عرض</a:t>
            </a:r>
          </a:p>
        </p:txBody>
      </p:sp>
      <p:sp>
        <p:nvSpPr>
          <p:cNvPr id="8" name="Rectangle 7"/>
          <p:cNvSpPr/>
          <p:nvPr/>
        </p:nvSpPr>
        <p:spPr>
          <a:xfrm>
            <a:off x="10185400" y="1574800"/>
            <a:ext cx="1219200" cy="50800"/>
          </a:xfrm>
          <a:prstGeom prst="rect">
            <a:avLst/>
          </a:prstGeom>
          <a:solidFill>
            <a:srgbClr val="B88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787400" y="1803400"/>
          <a:ext cx="10617200" cy="283464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4034536"/>
                <a:gridCol w="4246880"/>
                <a:gridCol w="2335784"/>
              </a:tblGrid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Noto Sans Arabic"/>
                          <a:cs typeface="Noto Sans Arabic"/>
                        </a:rPr>
                        <a:t>الضابط</a:t>
                      </a:r>
                    </a:p>
                  </a:txBody>
                  <a:tcPr marL="88900" marR="88900" marT="38100" marB="38100" anchor="ctr">
                    <a:solidFill>
                      <a:srgbClr val="082B53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Noto Sans Arabic"/>
                          <a:cs typeface="Noto Sans Arabic"/>
                        </a:rPr>
                        <a:t>المواصفة</a:t>
                      </a:r>
                    </a:p>
                  </a:txBody>
                  <a:tcPr marL="88900" marR="88900" marT="38100" marB="38100" anchor="ctr">
                    <a:solidFill>
                      <a:srgbClr val="082B53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Noto Sans Arabic"/>
                          <a:cs typeface="Noto Sans Arabic"/>
                        </a:rPr>
                        <a:t>العنصر</a:t>
                      </a:r>
                    </a:p>
                  </a:txBody>
                  <a:tcPr marL="88900" marR="88900" marT="38100" marB="38100" anchor="ctr">
                    <a:solidFill>
                      <a:srgbClr val="082B53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لا تعليق فوق الجمهور، ولا حرارة، ولا مصدر اشتعال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12 فولت مستمر، وزن خفيف، تثبيت على الخلفية ومستوى النظر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أشرطة وخيوط LED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لا تُثبَّت قرب مصدر حرارة، وتُفحص قبل كل عرض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خفيفة، معالجة ضد الاشتعال، تُشغَّل يدويًا أو بحركة مؤدٍّ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أقمشة مضيئة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</a:tr>
              <a:tr h="59436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لا وميض سريع ولا تغيّر لوني حاد، وحدود سطوع محسوبة لأعين الأطفال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محتوى مرسوم ومعتمد قبل التشغيل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شاشة خلفية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مسح الأرضية فورًا، وإيقاف الجهاز عند أي انزلاق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سائل صابوني مخصص للأطفال في عبوات مغلقة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آلة فقاعات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توزيع وإرجاع بإشراف مشرف أطفال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بلا أجزاء صغيرة قابلة للبلع، تُوزَّع قبل الفقرة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أشرطة ضوئية للأطفال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لا ستروب، ولا انتقال مفاجئ من ظلام تام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تعتيم تدريجي وإضاءة جانبية هادئة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إضاءة المسرح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</a:tr>
            </a:tbl>
          </a:graphicData>
        </a:graphic>
      </p:graphicFrame>
      <p:sp>
        <p:nvSpPr>
          <p:cNvPr id="10" name="Rounded Rectangle 9"/>
          <p:cNvSpPr/>
          <p:nvPr/>
        </p:nvSpPr>
        <p:spPr>
          <a:xfrm>
            <a:off x="787400" y="5851525"/>
            <a:ext cx="10617200" cy="447675"/>
          </a:xfrm>
          <a:prstGeom prst="roundRect">
            <a:avLst>
              <a:gd name="adj" fmla="val 10000"/>
            </a:avLst>
          </a:prstGeom>
          <a:solidFill>
            <a:srgbClr val="EFE7D8"/>
          </a:solidFill>
          <a:ln w="12700">
            <a:solidFill>
              <a:srgbClr val="DCCF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11353800" y="5902325"/>
            <a:ext cx="50800" cy="346075"/>
          </a:xfrm>
          <a:prstGeom prst="rect">
            <a:avLst/>
          </a:prstGeom>
          <a:solidFill>
            <a:srgbClr val="B88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65200" y="5953125"/>
            <a:ext cx="10185400" cy="26987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50000"/>
              </a:lnSpc>
              <a:spcAft>
                <a:spcPts val="0"/>
              </a:spcAft>
            </a:pPr>
            <a:r>
              <a:rPr sz="1150" b="0">
                <a:solidFill>
                  <a:srgbClr val="082B53"/>
                </a:solidFill>
                <a:latin typeface="Noto Sans Arabic"/>
                <a:cs typeface="Noto Sans Arabic"/>
              </a:rPr>
              <a:t>كل سطر هنا يقابله إجراء ينفّذه شخص محدد في يوم العرض، لا عبارة عامة في صفحة.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87400" y="558800"/>
            <a:ext cx="10617200" cy="11430"/>
          </a:xfrm>
          <a:prstGeom prst="rect">
            <a:avLst/>
          </a:prstGeom>
          <a:solidFill>
            <a:srgbClr val="DCCF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87400" y="279400"/>
            <a:ext cx="106172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1050" b="1">
                <a:solidFill>
                  <a:srgbClr val="B8892E"/>
                </a:solidFill>
                <a:latin typeface="Noto Sans Arabic"/>
                <a:cs typeface="Noto Sans Arabic"/>
              </a:rPr>
              <a:t>02 · الفقرة المترابطة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87400" y="279400"/>
            <a:ext cx="11430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l">
              <a:lnSpc>
                <a:spcPct val="140000"/>
              </a:lnSpc>
              <a:spcAft>
                <a:spcPts val="0"/>
              </a:spcAft>
            </a:pPr>
            <a:r>
              <a:rPr sz="1000" b="0">
                <a:solidFill>
                  <a:srgbClr val="5C6675"/>
                </a:solidFill>
                <a:latin typeface="Noto Sans Arabic"/>
                <a:cs typeface="Noto Sans Arabic"/>
              </a:rPr>
              <a:t>17 / 42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87400" y="6502400"/>
            <a:ext cx="90932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850" b="0">
                <a:solidFill>
                  <a:srgbClr val="5C6675"/>
                </a:solidFill>
                <a:latin typeface="Noto Sans Arabic"/>
                <a:cs typeface="Noto Sans Arabic"/>
              </a:rPr>
              <a:t>تشغيل وإدارة مسرح الطفل — مهرجان صحار الخامس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880600" y="6502400"/>
            <a:ext cx="15240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l">
              <a:lnSpc>
                <a:spcPct val="140000"/>
              </a:lnSpc>
              <a:spcAft>
                <a:spcPts val="0"/>
              </a:spcAft>
            </a:pPr>
            <a:r>
              <a:rPr sz="850" b="0">
                <a:solidFill>
                  <a:srgbClr val="5C6675"/>
                </a:solidFill>
                <a:latin typeface="Noto Sans Arabic"/>
                <a:cs typeface="Noto Sans Arabic"/>
              </a:rPr>
              <a:t>PRS/26/081 · نسخة عمل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87400" y="711200"/>
            <a:ext cx="10617200" cy="838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5000"/>
              </a:lnSpc>
              <a:spcAft>
                <a:spcPts val="0"/>
              </a:spcAft>
            </a:pPr>
            <a:r>
              <a:rPr sz="2500" b="1">
                <a:solidFill>
                  <a:srgbClr val="082B53"/>
                </a:solidFill>
                <a:latin typeface="Noto Sans Arabic"/>
                <a:cs typeface="Noto Sans Arabic"/>
              </a:rPr>
              <a:t>بطاقة «حكاية الظل» — 10-15 دقيقة</a:t>
            </a:r>
          </a:p>
        </p:txBody>
      </p:sp>
      <p:sp>
        <p:nvSpPr>
          <p:cNvPr id="8" name="Rectangle 7"/>
          <p:cNvSpPr/>
          <p:nvPr/>
        </p:nvSpPr>
        <p:spPr>
          <a:xfrm>
            <a:off x="10185400" y="1574800"/>
            <a:ext cx="1219200" cy="50800"/>
          </a:xfrm>
          <a:prstGeom prst="rect">
            <a:avLst/>
          </a:prstGeom>
          <a:solidFill>
            <a:srgbClr val="B88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87400" y="1803400"/>
            <a:ext cx="10617200" cy="30670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55000"/>
              </a:lnSpc>
              <a:spcAft>
                <a:spcPts val="0"/>
              </a:spcAft>
            </a:pPr>
            <a:r>
              <a:rPr sz="1300" b="0">
                <a:solidFill>
                  <a:srgbClr val="123B66"/>
                </a:solidFill>
                <a:latin typeface="Noto Naskh Arabic"/>
                <a:cs typeface="Noto Naskh Arabic"/>
              </a:rPr>
              <a:t>فقرة سردية بصرية على المسرح تُكمل العرض، وتشترك معه في الراوي والشاشة، وتُنفَّذ بالأدوات الموجودة أصلًا.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787400" y="2211705"/>
          <a:ext cx="10617200" cy="298704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7856728"/>
                <a:gridCol w="2760472"/>
              </a:tblGrid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Noto Sans Arabic"/>
                          <a:cs typeface="Noto Sans Arabic"/>
                        </a:rPr>
                        <a:t>المحتوى</a:t>
                      </a:r>
                    </a:p>
                  </a:txBody>
                  <a:tcPr marL="88900" marR="88900" marT="38100" marB="38100" anchor="ctr">
                    <a:solidFill>
                      <a:srgbClr val="082B53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Noto Sans Arabic"/>
                          <a:cs typeface="Noto Sans Arabic"/>
                        </a:rPr>
                        <a:t>الحقل</a:t>
                      </a:r>
                    </a:p>
                  </a:txBody>
                  <a:tcPr marL="88900" marR="88900" marT="38100" marB="38100" anchor="ctr">
                    <a:solidFill>
                      <a:srgbClr val="082B53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سرد بصري بظل على شاشة خلفية، راوٍ واحد ومشغّل ظل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النوع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4-12 سنة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الفئة العمرية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10-15 دقيقة، تُثبَّت بقيمة واحدة لكل فترة قبل التشغيل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المدة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على المسرح أمام شاشة الظل، دون عمل في الممرات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موقع الأداء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ترديد عبارة متكرّرة ورفع شريط ضوئي من المقاعد بإشراف مشرف أطفال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المشاركة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فقرة مترابطة تُكمل الفترة؛ الراوي والشاشة والشريط الضوئي مشتركة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علاقتها بالعرض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لا لهب مكشوف، ولا ألعاب نارية أو شرار، ولا دخان، ولا وميض سريع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ما لا تتضمنه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</a:tr>
            </a:tbl>
          </a:graphicData>
        </a:graphic>
      </p:graphicFrame>
      <p:sp>
        <p:nvSpPr>
          <p:cNvPr id="11" name="Rounded Rectangle 10"/>
          <p:cNvSpPr/>
          <p:nvPr/>
        </p:nvSpPr>
        <p:spPr>
          <a:xfrm>
            <a:off x="787400" y="5851525"/>
            <a:ext cx="10617200" cy="447675"/>
          </a:xfrm>
          <a:prstGeom prst="roundRect">
            <a:avLst>
              <a:gd name="adj" fmla="val 10000"/>
            </a:avLst>
          </a:prstGeom>
          <a:solidFill>
            <a:srgbClr val="EFE7D8"/>
          </a:solidFill>
          <a:ln w="12700">
            <a:solidFill>
              <a:srgbClr val="DCCF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11353800" y="5902325"/>
            <a:ext cx="50800" cy="346075"/>
          </a:xfrm>
          <a:prstGeom prst="rect">
            <a:avLst/>
          </a:prstGeom>
          <a:solidFill>
            <a:srgbClr val="B88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65200" y="5953125"/>
            <a:ext cx="10185400" cy="26987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50000"/>
              </a:lnSpc>
              <a:spcAft>
                <a:spcPts val="0"/>
              </a:spcAft>
            </a:pPr>
            <a:r>
              <a:rPr sz="1150" b="0">
                <a:solidFill>
                  <a:srgbClr val="082B53"/>
                </a:solidFill>
                <a:latin typeface="Noto Sans Arabic"/>
                <a:cs typeface="Noto Sans Arabic"/>
              </a:rPr>
              <a:t>«حكاية الظل» و«عرض الضوء والحكاية» فقرتان مختلفتان: الأولى سرد بظل 10-15 دقيقة، والثانية عرض بصري 12-15 دقيقة.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87400" y="558800"/>
            <a:ext cx="10617200" cy="11430"/>
          </a:xfrm>
          <a:prstGeom prst="rect">
            <a:avLst/>
          </a:prstGeom>
          <a:solidFill>
            <a:srgbClr val="DCCF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87400" y="279400"/>
            <a:ext cx="106172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1050" b="1">
                <a:solidFill>
                  <a:srgbClr val="B8892E"/>
                </a:solidFill>
                <a:latin typeface="Noto Sans Arabic"/>
                <a:cs typeface="Noto Sans Arabic"/>
              </a:rPr>
              <a:t>02 · الفقرة المترابطة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87400" y="279400"/>
            <a:ext cx="11430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l">
              <a:lnSpc>
                <a:spcPct val="140000"/>
              </a:lnSpc>
              <a:spcAft>
                <a:spcPts val="0"/>
              </a:spcAft>
            </a:pPr>
            <a:r>
              <a:rPr sz="1000" b="0">
                <a:solidFill>
                  <a:srgbClr val="5C6675"/>
                </a:solidFill>
                <a:latin typeface="Noto Sans Arabic"/>
                <a:cs typeface="Noto Sans Arabic"/>
              </a:rPr>
              <a:t>18 / 42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87400" y="6502400"/>
            <a:ext cx="90932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850" b="0">
                <a:solidFill>
                  <a:srgbClr val="5C6675"/>
                </a:solidFill>
                <a:latin typeface="Noto Sans Arabic"/>
                <a:cs typeface="Noto Sans Arabic"/>
              </a:rPr>
              <a:t>تشغيل وإدارة مسرح الطفل — مهرجان صحار الخامس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880600" y="6502400"/>
            <a:ext cx="15240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l">
              <a:lnSpc>
                <a:spcPct val="140000"/>
              </a:lnSpc>
              <a:spcAft>
                <a:spcPts val="0"/>
              </a:spcAft>
            </a:pPr>
            <a:r>
              <a:rPr sz="850" b="0">
                <a:solidFill>
                  <a:srgbClr val="5C6675"/>
                </a:solidFill>
                <a:latin typeface="Noto Sans Arabic"/>
                <a:cs typeface="Noto Sans Arabic"/>
              </a:rPr>
              <a:t>PRS/26/081 · نسخة عمل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87400" y="711200"/>
            <a:ext cx="10617200" cy="838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5000"/>
              </a:lnSpc>
              <a:spcAft>
                <a:spcPts val="0"/>
              </a:spcAft>
            </a:pPr>
            <a:r>
              <a:rPr sz="2500" b="1">
                <a:solidFill>
                  <a:srgbClr val="082B53"/>
                </a:solidFill>
                <a:latin typeface="Noto Sans Arabic"/>
                <a:cs typeface="Noto Sans Arabic"/>
              </a:rPr>
              <a:t>متطلبات تنفيذ «حكاية الظل»</a:t>
            </a:r>
          </a:p>
        </p:txBody>
      </p:sp>
      <p:sp>
        <p:nvSpPr>
          <p:cNvPr id="8" name="Rectangle 7"/>
          <p:cNvSpPr/>
          <p:nvPr/>
        </p:nvSpPr>
        <p:spPr>
          <a:xfrm>
            <a:off x="10185400" y="1574800"/>
            <a:ext cx="1219200" cy="50800"/>
          </a:xfrm>
          <a:prstGeom prst="rect">
            <a:avLst/>
          </a:prstGeom>
          <a:solidFill>
            <a:srgbClr val="B88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787400" y="1803400"/>
          <a:ext cx="10617200" cy="261366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4034536"/>
                <a:gridCol w="4459224"/>
                <a:gridCol w="2123440"/>
              </a:tblGrid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Noto Sans Arabic"/>
                          <a:cs typeface="Noto Sans Arabic"/>
                        </a:rPr>
                        <a:t>الضابط</a:t>
                      </a:r>
                    </a:p>
                  </a:txBody>
                  <a:tcPr marL="88900" marR="88900" marT="38100" marB="38100" anchor="ctr">
                    <a:solidFill>
                      <a:srgbClr val="082B53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Noto Sans Arabic"/>
                          <a:cs typeface="Noto Sans Arabic"/>
                        </a:rPr>
                        <a:t>المواصفة</a:t>
                      </a:r>
                    </a:p>
                  </a:txBody>
                  <a:tcPr marL="88900" marR="88900" marT="38100" marB="38100" anchor="ctr">
                    <a:solidFill>
                      <a:srgbClr val="082B53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Noto Sans Arabic"/>
                          <a:cs typeface="Noto Sans Arabic"/>
                        </a:rPr>
                        <a:t>العنصر</a:t>
                      </a:r>
                    </a:p>
                  </a:txBody>
                  <a:tcPr marL="88900" marR="88900" marT="38100" marB="38100" anchor="ctr">
                    <a:solidFill>
                      <a:srgbClr val="082B53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تُثبَّت خارج مسار الحركة، وتُفحص ثباتها قبل كل فترة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قماش أبيض مشدود 3×2 م على حامل، أو الشاشة الخلفية القائمة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شاشة الظل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لا مصابيح حرارية، ولا تعليق فوق الجمهور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LED بارد منخفض الحرارة خلف الشاشة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الإضاءة الخلفية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لا حواف حادة، وتُجمع وتُحصى قبل كل فترة وبعدها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12-15 شكلًا مقطوعًا على عصي: شخصيات وحيوانات وعناصر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أشكال الظل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لا ارتجال في المضمون، والنص يُعتمد قبل التشغيل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مؤدٍّ واحد بصوت واضح يقرأ نصًّا معتمدًا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الراوي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بروفة تزامن قبل أول فترة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شخص واحد خلف الشاشة يحرّك الأشكال بتزامن مع السرد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مشغّل الظل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المستوى داخل الحدود المعتمدة للأطفال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ميكروفون رأس للراوي وموسيقى خلفية هادئة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الصوت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</a:tr>
            </a:tbl>
          </a:graphicData>
        </a:graphic>
      </p:graphicFrame>
      <p:sp>
        <p:nvSpPr>
          <p:cNvPr id="10" name="Rounded Rectangle 9"/>
          <p:cNvSpPr/>
          <p:nvPr/>
        </p:nvSpPr>
        <p:spPr>
          <a:xfrm>
            <a:off x="787400" y="5851525"/>
            <a:ext cx="10617200" cy="447675"/>
          </a:xfrm>
          <a:prstGeom prst="roundRect">
            <a:avLst>
              <a:gd name="adj" fmla="val 10000"/>
            </a:avLst>
          </a:prstGeom>
          <a:solidFill>
            <a:srgbClr val="EFE7D8"/>
          </a:solidFill>
          <a:ln w="12700">
            <a:solidFill>
              <a:srgbClr val="DCCF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11353800" y="5902325"/>
            <a:ext cx="50800" cy="346075"/>
          </a:xfrm>
          <a:prstGeom prst="rect">
            <a:avLst/>
          </a:prstGeom>
          <a:solidFill>
            <a:srgbClr val="B88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65200" y="5953125"/>
            <a:ext cx="10185400" cy="26987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50000"/>
              </a:lnSpc>
              <a:spcAft>
                <a:spcPts val="0"/>
              </a:spcAft>
            </a:pPr>
            <a:r>
              <a:rPr sz="1150" b="0">
                <a:solidFill>
                  <a:srgbClr val="082B53"/>
                </a:solidFill>
                <a:latin typeface="Noto Sans Arabic"/>
                <a:cs typeface="Noto Sans Arabic"/>
              </a:rPr>
              <a:t>غياب أي عنصر من هذه الستة يعني إلغاء الفقرة وعودة النقص في مدة التشغيل — لذلك هي بنود تأكيد لا بنود وصف.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87400" y="558800"/>
            <a:ext cx="10617200" cy="11430"/>
          </a:xfrm>
          <a:prstGeom prst="rect">
            <a:avLst/>
          </a:prstGeom>
          <a:solidFill>
            <a:srgbClr val="DCCF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87400" y="279400"/>
            <a:ext cx="106172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1050" b="1">
                <a:solidFill>
                  <a:srgbClr val="B8892E"/>
                </a:solidFill>
                <a:latin typeface="Noto Sans Arabic"/>
                <a:cs typeface="Noto Sans Arabic"/>
              </a:rPr>
              <a:t>02 · حالة الاعتماد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87400" y="279400"/>
            <a:ext cx="11430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l">
              <a:lnSpc>
                <a:spcPct val="140000"/>
              </a:lnSpc>
              <a:spcAft>
                <a:spcPts val="0"/>
              </a:spcAft>
            </a:pPr>
            <a:r>
              <a:rPr sz="1000" b="0">
                <a:solidFill>
                  <a:srgbClr val="5C6675"/>
                </a:solidFill>
                <a:latin typeface="Noto Sans Arabic"/>
                <a:cs typeface="Noto Sans Arabic"/>
              </a:rPr>
              <a:t>19 / 42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87400" y="6502400"/>
            <a:ext cx="90932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850" b="0">
                <a:solidFill>
                  <a:srgbClr val="5C6675"/>
                </a:solidFill>
                <a:latin typeface="Noto Sans Arabic"/>
                <a:cs typeface="Noto Sans Arabic"/>
              </a:rPr>
              <a:t>تشغيل وإدارة مسرح الطفل — مهرجان صحار الخامس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880600" y="6502400"/>
            <a:ext cx="15240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l">
              <a:lnSpc>
                <a:spcPct val="140000"/>
              </a:lnSpc>
              <a:spcAft>
                <a:spcPts val="0"/>
              </a:spcAft>
            </a:pPr>
            <a:r>
              <a:rPr sz="850" b="0">
                <a:solidFill>
                  <a:srgbClr val="5C6675"/>
                </a:solidFill>
                <a:latin typeface="Noto Sans Arabic"/>
                <a:cs typeface="Noto Sans Arabic"/>
              </a:rPr>
              <a:t>PRS/26/081 · نسخة عمل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87400" y="711200"/>
            <a:ext cx="10617200" cy="838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5000"/>
              </a:lnSpc>
              <a:spcAft>
                <a:spcPts val="0"/>
              </a:spcAft>
            </a:pPr>
            <a:r>
              <a:rPr sz="2600" b="1">
                <a:solidFill>
                  <a:srgbClr val="082B53"/>
                </a:solidFill>
                <a:latin typeface="Noto Sans Arabic"/>
                <a:cs typeface="Noto Sans Arabic"/>
              </a:rPr>
              <a:t>الوضع الصريح للفقرتين</a:t>
            </a:r>
          </a:p>
        </p:txBody>
      </p:sp>
      <p:sp>
        <p:nvSpPr>
          <p:cNvPr id="8" name="Rectangle 7"/>
          <p:cNvSpPr/>
          <p:nvPr/>
        </p:nvSpPr>
        <p:spPr>
          <a:xfrm>
            <a:off x="10185400" y="1574800"/>
            <a:ext cx="1219200" cy="50800"/>
          </a:xfrm>
          <a:prstGeom prst="rect">
            <a:avLst/>
          </a:prstGeom>
          <a:solidFill>
            <a:srgbClr val="B88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787400" y="2006600"/>
            <a:ext cx="10617200" cy="4165600"/>
          </a:xfrm>
          <a:prstGeom prst="roundRect">
            <a:avLst>
              <a:gd name="adj" fmla="val 5000"/>
            </a:avLst>
          </a:prstGeom>
          <a:solidFill>
            <a:srgbClr val="F4EFE5"/>
          </a:solidFill>
          <a:ln w="12700">
            <a:solidFill>
              <a:srgbClr val="DCCF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642600" y="2133600"/>
            <a:ext cx="635000" cy="508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ctr">
              <a:lnSpc>
                <a:spcPct val="155000"/>
              </a:lnSpc>
              <a:spcAft>
                <a:spcPts val="0"/>
              </a:spcAft>
            </a:pPr>
            <a:r>
              <a:rPr sz="4600" b="1">
                <a:solidFill>
                  <a:srgbClr val="B8892E"/>
                </a:solidFill>
                <a:latin typeface="Noto Naskh Arabic"/>
                <a:cs typeface="Noto Naskh Arabic"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71600" y="2336800"/>
            <a:ext cx="9448800" cy="2032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60000"/>
              </a:lnSpc>
              <a:spcAft>
                <a:spcPts val="0"/>
              </a:spcAft>
            </a:pPr>
            <a:r>
              <a:rPr sz="2300" b="0">
                <a:solidFill>
                  <a:srgbClr val="082B53"/>
                </a:solidFill>
                <a:latin typeface="Noto Naskh Arabic"/>
                <a:cs typeface="Noto Naskh Arabic"/>
              </a:rPr>
              <a:t>الفقرة البديلة مقترحة، ولم تُعتمد من اللجنة المنظمة. ولم يصل أي اعتماد مكتوب لـ«حكاية الظل» أو لتركيبة الفترة من عرض رئيسي وفقرة مترابطة.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71600" y="4419600"/>
            <a:ext cx="9448800" cy="157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55000"/>
              </a:lnSpc>
              <a:spcAft>
                <a:spcPts val="0"/>
              </a:spcAft>
            </a:pPr>
            <a:r>
              <a:rPr sz="1150" b="0">
                <a:solidFill>
                  <a:srgbClr val="5C6675"/>
                </a:solidFill>
                <a:latin typeface="Noto Sans Arabic"/>
                <a:cs typeface="Noto Sans Arabic"/>
              </a:rPr>
              <a:t>الصياغة المسموحة: «فقرة مقترحة ضمن القوالب المسموحة في البرنامج الفني المطلوب، تُعرض بعد اعتماد اللجنة المنظمة». وعند ورود الاعتماد يُستبدل هذا الوسم بسطر الاعتماد مع تاريخه ورقمه.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82B5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87400" y="1524000"/>
            <a:ext cx="2794000" cy="2159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l">
              <a:lnSpc>
                <a:spcPct val="140000"/>
              </a:lnSpc>
              <a:spcAft>
                <a:spcPts val="0"/>
              </a:spcAft>
            </a:pPr>
            <a:r>
              <a:rPr sz="12800" b="1">
                <a:solidFill>
                  <a:srgbClr val="123B66"/>
                </a:solidFill>
                <a:latin typeface="Noto Sans Arabic"/>
                <a:cs typeface="Noto Sans Arabic"/>
              </a:rPr>
              <a:t>03</a:t>
            </a:r>
          </a:p>
        </p:txBody>
      </p:sp>
      <p:sp>
        <p:nvSpPr>
          <p:cNvPr id="3" name="Rectangle 2"/>
          <p:cNvSpPr/>
          <p:nvPr/>
        </p:nvSpPr>
        <p:spPr>
          <a:xfrm>
            <a:off x="10007600" y="2489200"/>
            <a:ext cx="1397000" cy="50800"/>
          </a:xfrm>
          <a:prstGeom prst="rect">
            <a:avLst/>
          </a:prstGeom>
          <a:solidFill>
            <a:srgbClr val="B88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070600" y="1905000"/>
            <a:ext cx="5334000" cy="30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1200" b="1">
                <a:solidFill>
                  <a:srgbClr val="D9B66C"/>
                </a:solidFill>
                <a:latin typeface="Noto Sans Arabic"/>
                <a:cs typeface="Noto Sans Arabic"/>
              </a:rPr>
              <a:t>القسم الثالث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327400" y="2717800"/>
            <a:ext cx="8077200" cy="1016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0000"/>
              </a:lnSpc>
              <a:spcAft>
                <a:spcPts val="0"/>
              </a:spcAft>
            </a:pPr>
            <a:r>
              <a:rPr sz="4200" b="1">
                <a:solidFill>
                  <a:srgbClr val="FFFFFF"/>
                </a:solidFill>
                <a:latin typeface="Noto Sans Arabic"/>
                <a:cs typeface="Noto Sans Arabic"/>
              </a:rPr>
              <a:t>التشغيل والإدارة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327400" y="3886200"/>
            <a:ext cx="8077200" cy="762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1600" b="0">
                <a:solidFill>
                  <a:srgbClr val="FBF8F1"/>
                </a:solidFill>
                <a:latin typeface="Noto Sans Arabic"/>
                <a:cs typeface="Noto Sans Arabic"/>
              </a:rPr>
              <a:t>من يشغّل المسرح، وبأي تجهيزات، وبأي دورة تجديد.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87400" y="6502400"/>
            <a:ext cx="106172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l">
              <a:lnSpc>
                <a:spcPct val="140000"/>
              </a:lnSpc>
              <a:spcAft>
                <a:spcPts val="0"/>
              </a:spcAft>
            </a:pPr>
            <a:r>
              <a:rPr sz="900" b="0">
                <a:solidFill>
                  <a:srgbClr val="7E8CA0"/>
                </a:solidFill>
                <a:latin typeface="Noto Sans Arabic"/>
                <a:cs typeface="Noto Sans Arabic"/>
              </a:rPr>
              <a:t>20 / 42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87400" y="558800"/>
            <a:ext cx="10617200" cy="11430"/>
          </a:xfrm>
          <a:prstGeom prst="rect">
            <a:avLst/>
          </a:prstGeom>
          <a:solidFill>
            <a:srgbClr val="DCCF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87400" y="279400"/>
            <a:ext cx="106172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1050" b="1">
                <a:solidFill>
                  <a:srgbClr val="B8892E"/>
                </a:solidFill>
                <a:latin typeface="Noto Sans Arabic"/>
                <a:cs typeface="Noto Sans Arabic"/>
              </a:rPr>
              <a:t>03 · التشغيل والإدارة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87400" y="279400"/>
            <a:ext cx="11430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l">
              <a:lnSpc>
                <a:spcPct val="140000"/>
              </a:lnSpc>
              <a:spcAft>
                <a:spcPts val="0"/>
              </a:spcAft>
            </a:pPr>
            <a:r>
              <a:rPr sz="1000" b="0">
                <a:solidFill>
                  <a:srgbClr val="5C6675"/>
                </a:solidFill>
                <a:latin typeface="Noto Sans Arabic"/>
                <a:cs typeface="Noto Sans Arabic"/>
              </a:rPr>
              <a:t>21 / 42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87400" y="6502400"/>
            <a:ext cx="90932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850" b="0">
                <a:solidFill>
                  <a:srgbClr val="5C6675"/>
                </a:solidFill>
                <a:latin typeface="Noto Sans Arabic"/>
                <a:cs typeface="Noto Sans Arabic"/>
              </a:rPr>
              <a:t>تشغيل وإدارة مسرح الطفل — مهرجان صحار الخامس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880600" y="6502400"/>
            <a:ext cx="15240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l">
              <a:lnSpc>
                <a:spcPct val="140000"/>
              </a:lnSpc>
              <a:spcAft>
                <a:spcPts val="0"/>
              </a:spcAft>
            </a:pPr>
            <a:r>
              <a:rPr sz="850" b="0">
                <a:solidFill>
                  <a:srgbClr val="5C6675"/>
                </a:solidFill>
                <a:latin typeface="Noto Sans Arabic"/>
                <a:cs typeface="Noto Sans Arabic"/>
              </a:rPr>
              <a:t>PRS/26/081 · نسخة عمل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87400" y="711200"/>
            <a:ext cx="10617200" cy="838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5000"/>
              </a:lnSpc>
              <a:spcAft>
                <a:spcPts val="0"/>
              </a:spcAft>
            </a:pPr>
            <a:r>
              <a:rPr sz="2600" b="1">
                <a:solidFill>
                  <a:srgbClr val="082B53"/>
                </a:solidFill>
                <a:latin typeface="Noto Sans Arabic"/>
                <a:cs typeface="Noto Sans Arabic"/>
              </a:rPr>
              <a:t>خلف كل لحظة ممتعة… تشغيل دقيق</a:t>
            </a:r>
          </a:p>
        </p:txBody>
      </p:sp>
      <p:sp>
        <p:nvSpPr>
          <p:cNvPr id="8" name="Rectangle 7"/>
          <p:cNvSpPr/>
          <p:nvPr/>
        </p:nvSpPr>
        <p:spPr>
          <a:xfrm>
            <a:off x="10185400" y="1574800"/>
            <a:ext cx="1219200" cy="50800"/>
          </a:xfrm>
          <a:prstGeom prst="rect">
            <a:avLst/>
          </a:prstGeom>
          <a:solidFill>
            <a:srgbClr val="B88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87400" y="1828800"/>
            <a:ext cx="10617200" cy="31654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55000"/>
              </a:lnSpc>
              <a:spcAft>
                <a:spcPts val="0"/>
              </a:spcAft>
            </a:pPr>
            <a:r>
              <a:rPr sz="1350" b="0">
                <a:solidFill>
                  <a:srgbClr val="123B66"/>
                </a:solidFill>
                <a:latin typeface="Noto Naskh Arabic"/>
                <a:cs typeface="Noto Naskh Arabic"/>
              </a:rPr>
              <a:t>ستة أدوار كما وردت في ص09، كل دور بمسؤولية محددة قبل الفترة وأثناءها وبعدها.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87400" y="2246947"/>
            <a:ext cx="3437466" cy="1649888"/>
          </a:xfrm>
          <a:prstGeom prst="roundRect">
            <a:avLst>
              <a:gd name="adj" fmla="val 7000"/>
            </a:avLst>
          </a:prstGeom>
          <a:solidFill>
            <a:srgbClr val="F4EFE5"/>
          </a:solidFill>
          <a:ln w="12700">
            <a:solidFill>
              <a:srgbClr val="DCCF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39800" y="2386647"/>
            <a:ext cx="3132666" cy="30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0000"/>
              </a:lnSpc>
              <a:spcAft>
                <a:spcPts val="0"/>
              </a:spcAft>
            </a:pPr>
            <a:r>
              <a:rPr sz="1250" b="1">
                <a:solidFill>
                  <a:srgbClr val="B8892E"/>
                </a:solidFill>
                <a:latin typeface="Noto Sans Arabic"/>
                <a:cs typeface="Noto Sans Arabic"/>
              </a:rPr>
              <a:t>مدير المسرح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39800" y="2704147"/>
            <a:ext cx="3132666" cy="431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5000"/>
              </a:lnSpc>
              <a:spcAft>
                <a:spcPts val="0"/>
              </a:spcAft>
            </a:pPr>
            <a:r>
              <a:rPr sz="1400" b="1">
                <a:solidFill>
                  <a:srgbClr val="082B53"/>
                </a:solidFill>
                <a:latin typeface="Noto Sans Arabic"/>
                <a:cs typeface="Noto Sans Arabic"/>
              </a:rPr>
              <a:t>يقرر بدء الفترة وإنهاءها، ويوقف النشاط عند أي خطر مباشر.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377266" y="2246947"/>
            <a:ext cx="3437466" cy="1649888"/>
          </a:xfrm>
          <a:prstGeom prst="roundRect">
            <a:avLst>
              <a:gd name="adj" fmla="val 7000"/>
            </a:avLst>
          </a:prstGeom>
          <a:solidFill>
            <a:srgbClr val="F4EFE5"/>
          </a:solidFill>
          <a:ln w="12700">
            <a:solidFill>
              <a:srgbClr val="DCCF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529666" y="2386647"/>
            <a:ext cx="3132666" cy="30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0000"/>
              </a:lnSpc>
              <a:spcAft>
                <a:spcPts val="0"/>
              </a:spcAft>
            </a:pPr>
            <a:r>
              <a:rPr sz="1250" b="1">
                <a:solidFill>
                  <a:srgbClr val="B8892E"/>
                </a:solidFill>
                <a:latin typeface="Noto Sans Arabic"/>
                <a:cs typeface="Noto Sans Arabic"/>
              </a:rPr>
              <a:t>مقدّم / منشّط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29666" y="2704147"/>
            <a:ext cx="3132666" cy="431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5000"/>
              </a:lnSpc>
              <a:spcAft>
                <a:spcPts val="0"/>
              </a:spcAft>
            </a:pPr>
            <a:r>
              <a:rPr sz="1400" b="1">
                <a:solidFill>
                  <a:srgbClr val="082B53"/>
                </a:solidFill>
                <a:latin typeface="Noto Sans Arabic"/>
                <a:cs typeface="Noto Sans Arabic"/>
              </a:rPr>
              <a:t>يدير التفاعل بين الفقرات، ويحوّل وقت الانتظار إلى وقت مشاركة.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967133" y="2246947"/>
            <a:ext cx="3437466" cy="1649888"/>
          </a:xfrm>
          <a:prstGeom prst="roundRect">
            <a:avLst>
              <a:gd name="adj" fmla="val 7000"/>
            </a:avLst>
          </a:prstGeom>
          <a:solidFill>
            <a:srgbClr val="F4EFE5"/>
          </a:solidFill>
          <a:ln w="12700">
            <a:solidFill>
              <a:srgbClr val="DCCF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119533" y="2386647"/>
            <a:ext cx="3132666" cy="30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0000"/>
              </a:lnSpc>
              <a:spcAft>
                <a:spcPts val="0"/>
              </a:spcAft>
            </a:pPr>
            <a:r>
              <a:rPr sz="1250" b="1">
                <a:solidFill>
                  <a:srgbClr val="B8892E"/>
                </a:solidFill>
                <a:latin typeface="Noto Sans Arabic"/>
                <a:cs typeface="Noto Sans Arabic"/>
              </a:rPr>
              <a:t>منسق فني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119533" y="2704147"/>
            <a:ext cx="3132666" cy="431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5000"/>
              </a:lnSpc>
              <a:spcAft>
                <a:spcPts val="0"/>
              </a:spcAft>
            </a:pPr>
            <a:r>
              <a:rPr sz="1400" b="1">
                <a:solidFill>
                  <a:srgbClr val="082B53"/>
                </a:solidFill>
                <a:latin typeface="Noto Sans Arabic"/>
                <a:cs typeface="Noto Sans Arabic"/>
              </a:rPr>
              <a:t>الصوت والإضاءة والشاشة، وجاهزية الفقرة التالية قبل انتهاء الحالية.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87400" y="4049236"/>
            <a:ext cx="3437466" cy="1649888"/>
          </a:xfrm>
          <a:prstGeom prst="roundRect">
            <a:avLst>
              <a:gd name="adj" fmla="val 7000"/>
            </a:avLst>
          </a:prstGeom>
          <a:solidFill>
            <a:srgbClr val="F4EFE5"/>
          </a:solidFill>
          <a:ln w="12700">
            <a:solidFill>
              <a:srgbClr val="DCCF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39800" y="4188936"/>
            <a:ext cx="3132666" cy="30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0000"/>
              </a:lnSpc>
              <a:spcAft>
                <a:spcPts val="0"/>
              </a:spcAft>
            </a:pPr>
            <a:r>
              <a:rPr sz="1250" b="1">
                <a:solidFill>
                  <a:srgbClr val="B8892E"/>
                </a:solidFill>
                <a:latin typeface="Noto Sans Arabic"/>
                <a:cs typeface="Noto Sans Arabic"/>
              </a:rPr>
              <a:t>منظمون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39800" y="4506436"/>
            <a:ext cx="3132666" cy="431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5000"/>
              </a:lnSpc>
              <a:spcAft>
                <a:spcPts val="0"/>
              </a:spcAft>
            </a:pPr>
            <a:r>
              <a:rPr sz="1400" b="1">
                <a:solidFill>
                  <a:srgbClr val="082B53"/>
                </a:solidFill>
                <a:latin typeface="Noto Sans Arabic"/>
                <a:cs typeface="Noto Sans Arabic"/>
              </a:rPr>
              <a:t>الدخول والخروج والمسارات، ومنع الوقوف في الممرات.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377266" y="4049236"/>
            <a:ext cx="3437466" cy="1649888"/>
          </a:xfrm>
          <a:prstGeom prst="roundRect">
            <a:avLst>
              <a:gd name="adj" fmla="val 7000"/>
            </a:avLst>
          </a:prstGeom>
          <a:solidFill>
            <a:srgbClr val="F4EFE5"/>
          </a:solidFill>
          <a:ln w="12700">
            <a:solidFill>
              <a:srgbClr val="DCCF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529666" y="4188936"/>
            <a:ext cx="3132666" cy="30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0000"/>
              </a:lnSpc>
              <a:spcAft>
                <a:spcPts val="0"/>
              </a:spcAft>
            </a:pPr>
            <a:r>
              <a:rPr sz="1250" b="1">
                <a:solidFill>
                  <a:srgbClr val="B8892E"/>
                </a:solidFill>
                <a:latin typeface="Noto Sans Arabic"/>
                <a:cs typeface="Noto Sans Arabic"/>
              </a:rPr>
              <a:t>سلامة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529666" y="4506436"/>
            <a:ext cx="3132666" cy="431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5000"/>
              </a:lnSpc>
              <a:spcAft>
                <a:spcPts val="0"/>
              </a:spcAft>
            </a:pPr>
            <a:r>
              <a:rPr sz="1400" b="1">
                <a:solidFill>
                  <a:srgbClr val="082B53"/>
                </a:solidFill>
                <a:latin typeface="Noto Sans Arabic"/>
                <a:cs typeface="Noto Sans Arabic"/>
              </a:rPr>
              <a:t>قائمة الفحص اليومية، ونقطة الإسعاف، وخط الإخلاء.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967133" y="4049236"/>
            <a:ext cx="3437466" cy="1649888"/>
          </a:xfrm>
          <a:prstGeom prst="roundRect">
            <a:avLst>
              <a:gd name="adj" fmla="val 7000"/>
            </a:avLst>
          </a:prstGeom>
          <a:solidFill>
            <a:srgbClr val="F4EFE5"/>
          </a:solidFill>
          <a:ln w="12700">
            <a:solidFill>
              <a:srgbClr val="DCCF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119533" y="4188936"/>
            <a:ext cx="3132666" cy="30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0000"/>
              </a:lnSpc>
              <a:spcAft>
                <a:spcPts val="0"/>
              </a:spcAft>
            </a:pPr>
            <a:r>
              <a:rPr sz="1250" b="1">
                <a:solidFill>
                  <a:srgbClr val="B8892E"/>
                </a:solidFill>
                <a:latin typeface="Noto Sans Arabic"/>
                <a:cs typeface="Noto Sans Arabic"/>
              </a:rPr>
              <a:t>إدارة محتوى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119533" y="4506436"/>
            <a:ext cx="3132666" cy="431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5000"/>
              </a:lnSpc>
              <a:spcAft>
                <a:spcPts val="0"/>
              </a:spcAft>
            </a:pPr>
            <a:r>
              <a:rPr sz="1400" b="1">
                <a:solidFill>
                  <a:srgbClr val="082B53"/>
                </a:solidFill>
                <a:latin typeface="Noto Sans Arabic"/>
                <a:cs typeface="Noto Sans Arabic"/>
              </a:rPr>
              <a:t>نصوص الفقرات، واعتماد المحتوى المعروض على الشاشة.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787400" y="5851525"/>
            <a:ext cx="10617200" cy="447675"/>
          </a:xfrm>
          <a:prstGeom prst="roundRect">
            <a:avLst>
              <a:gd name="adj" fmla="val 10000"/>
            </a:avLst>
          </a:prstGeom>
          <a:solidFill>
            <a:srgbClr val="EFE7D8"/>
          </a:solidFill>
          <a:ln w="12700">
            <a:solidFill>
              <a:srgbClr val="DCCF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11353800" y="5902325"/>
            <a:ext cx="50800" cy="346075"/>
          </a:xfrm>
          <a:prstGeom prst="rect">
            <a:avLst/>
          </a:prstGeom>
          <a:solidFill>
            <a:srgbClr val="B88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965200" y="5953125"/>
            <a:ext cx="10185400" cy="26987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50000"/>
              </a:lnSpc>
              <a:spcAft>
                <a:spcPts val="0"/>
              </a:spcAft>
            </a:pPr>
            <a:r>
              <a:rPr sz="1150" b="0">
                <a:solidFill>
                  <a:srgbClr val="082B53"/>
                </a:solidFill>
                <a:latin typeface="Noto Sans Arabic"/>
                <a:cs typeface="Noto Sans Arabic"/>
              </a:rPr>
              <a:t>ما ينقص هذا القسم: Run Sheet يومي، وسياسة كواليس مكتوبة، وخطة بروفات — تُنقل من مجموعات خطة السلامة.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87400" y="558800"/>
            <a:ext cx="10617200" cy="11430"/>
          </a:xfrm>
          <a:prstGeom prst="rect">
            <a:avLst/>
          </a:prstGeom>
          <a:solidFill>
            <a:srgbClr val="DCCF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87400" y="279400"/>
            <a:ext cx="106172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1050" b="1">
                <a:solidFill>
                  <a:srgbClr val="B8892E"/>
                </a:solidFill>
                <a:latin typeface="Noto Sans Arabic"/>
                <a:cs typeface="Noto Sans Arabic"/>
              </a:rPr>
              <a:t>03 · التشغيل والإدارة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87400" y="279400"/>
            <a:ext cx="11430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l">
              <a:lnSpc>
                <a:spcPct val="140000"/>
              </a:lnSpc>
              <a:spcAft>
                <a:spcPts val="0"/>
              </a:spcAft>
            </a:pPr>
            <a:r>
              <a:rPr sz="1000" b="0">
                <a:solidFill>
                  <a:srgbClr val="5C6675"/>
                </a:solidFill>
                <a:latin typeface="Noto Sans Arabic"/>
                <a:cs typeface="Noto Sans Arabic"/>
              </a:rPr>
              <a:t>22 / 42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87400" y="6502400"/>
            <a:ext cx="90932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850" b="0">
                <a:solidFill>
                  <a:srgbClr val="5C6675"/>
                </a:solidFill>
                <a:latin typeface="Noto Sans Arabic"/>
                <a:cs typeface="Noto Sans Arabic"/>
              </a:rPr>
              <a:t>تشغيل وإدارة مسرح الطفل — مهرجان صحار الخامس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880600" y="6502400"/>
            <a:ext cx="15240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l">
              <a:lnSpc>
                <a:spcPct val="140000"/>
              </a:lnSpc>
              <a:spcAft>
                <a:spcPts val="0"/>
              </a:spcAft>
            </a:pPr>
            <a:r>
              <a:rPr sz="850" b="0">
                <a:solidFill>
                  <a:srgbClr val="5C6675"/>
                </a:solidFill>
                <a:latin typeface="Noto Sans Arabic"/>
                <a:cs typeface="Noto Sans Arabic"/>
              </a:rPr>
              <a:t>PRS/26/081 · نسخة عمل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87400" y="711200"/>
            <a:ext cx="10617200" cy="838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5000"/>
              </a:lnSpc>
              <a:spcAft>
                <a:spcPts val="0"/>
              </a:spcAft>
            </a:pPr>
            <a:r>
              <a:rPr sz="2600" b="1">
                <a:solidFill>
                  <a:srgbClr val="082B53"/>
                </a:solidFill>
                <a:latin typeface="Noto Sans Arabic"/>
                <a:cs typeface="Noto Sans Arabic"/>
              </a:rPr>
              <a:t>البيئة الإنتاجية: ستة متطلبات</a:t>
            </a:r>
          </a:p>
        </p:txBody>
      </p:sp>
      <p:sp>
        <p:nvSpPr>
          <p:cNvPr id="8" name="Rectangle 7"/>
          <p:cNvSpPr/>
          <p:nvPr/>
        </p:nvSpPr>
        <p:spPr>
          <a:xfrm>
            <a:off x="10185400" y="1574800"/>
            <a:ext cx="1219200" cy="50800"/>
          </a:xfrm>
          <a:prstGeom prst="rect">
            <a:avLst/>
          </a:prstGeom>
          <a:solidFill>
            <a:srgbClr val="B88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87400" y="1828800"/>
            <a:ext cx="10617200" cy="31654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55000"/>
              </a:lnSpc>
              <a:spcAft>
                <a:spcPts val="0"/>
              </a:spcAft>
            </a:pPr>
            <a:r>
              <a:rPr sz="1350" b="0">
                <a:solidFill>
                  <a:srgbClr val="123B66"/>
                </a:solidFill>
                <a:latin typeface="Noto Naskh Arabic"/>
                <a:cs typeface="Noto Naskh Arabic"/>
              </a:rPr>
              <a:t>ما ورد في ص10، مع إضافة الحدود الرقمية التي كانت غائبة عن البطاقات الست.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87400" y="2246947"/>
            <a:ext cx="3437466" cy="1649888"/>
          </a:xfrm>
          <a:prstGeom prst="roundRect">
            <a:avLst>
              <a:gd name="adj" fmla="val 7000"/>
            </a:avLst>
          </a:prstGeom>
          <a:solidFill>
            <a:srgbClr val="F4EFE5"/>
          </a:solidFill>
          <a:ln w="12700">
            <a:solidFill>
              <a:srgbClr val="DCCF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39800" y="2386647"/>
            <a:ext cx="3132666" cy="30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0000"/>
              </a:lnSpc>
              <a:spcAft>
                <a:spcPts val="0"/>
              </a:spcAft>
            </a:pPr>
            <a:r>
              <a:rPr sz="1250" b="1">
                <a:solidFill>
                  <a:srgbClr val="B8892E"/>
                </a:solidFill>
                <a:latin typeface="Noto Sans Arabic"/>
                <a:cs typeface="Noto Sans Arabic"/>
              </a:rPr>
              <a:t>شاشة وخلفية بصرية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39800" y="2704147"/>
            <a:ext cx="3132666" cy="431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5000"/>
              </a:lnSpc>
              <a:spcAft>
                <a:spcPts val="0"/>
              </a:spcAft>
            </a:pPr>
            <a:r>
              <a:rPr sz="1400" b="1">
                <a:solidFill>
                  <a:srgbClr val="082B53"/>
                </a:solidFill>
                <a:latin typeface="Noto Sans Arabic"/>
                <a:cs typeface="Noto Sans Arabic"/>
              </a:rPr>
              <a:t>محتوى معتمد مسبقًا، بلا وميض سريع، وحدود سطوع تُعتمد.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377266" y="2246947"/>
            <a:ext cx="3437466" cy="1649888"/>
          </a:xfrm>
          <a:prstGeom prst="roundRect">
            <a:avLst>
              <a:gd name="adj" fmla="val 7000"/>
            </a:avLst>
          </a:prstGeom>
          <a:solidFill>
            <a:srgbClr val="F4EFE5"/>
          </a:solidFill>
          <a:ln w="12700">
            <a:solidFill>
              <a:srgbClr val="DCCF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529666" y="2386647"/>
            <a:ext cx="3132666" cy="30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0000"/>
              </a:lnSpc>
              <a:spcAft>
                <a:spcPts val="0"/>
              </a:spcAft>
            </a:pPr>
            <a:r>
              <a:rPr sz="1250" b="1">
                <a:solidFill>
                  <a:srgbClr val="B8892E"/>
                </a:solidFill>
                <a:latin typeface="Noto Sans Arabic"/>
                <a:cs typeface="Noto Sans Arabic"/>
              </a:rPr>
              <a:t>صوت احترافي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29666" y="2704147"/>
            <a:ext cx="3132666" cy="431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5000"/>
              </a:lnSpc>
              <a:spcAft>
                <a:spcPts val="0"/>
              </a:spcAft>
            </a:pPr>
            <a:r>
              <a:rPr sz="1300" b="1">
                <a:solidFill>
                  <a:srgbClr val="082B53"/>
                </a:solidFill>
                <a:latin typeface="Noto Sans Arabic"/>
                <a:cs typeface="Noto Sans Arabic"/>
              </a:rPr>
              <a:t>ميكروفونات وسماعات وموسيقى، بمستوى صوت يُعتمد رقميًا «يُستكمل».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967133" y="2246947"/>
            <a:ext cx="3437466" cy="1649888"/>
          </a:xfrm>
          <a:prstGeom prst="roundRect">
            <a:avLst>
              <a:gd name="adj" fmla="val 7000"/>
            </a:avLst>
          </a:prstGeom>
          <a:solidFill>
            <a:srgbClr val="F4EFE5"/>
          </a:solidFill>
          <a:ln w="12700">
            <a:solidFill>
              <a:srgbClr val="DCCF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119533" y="2386647"/>
            <a:ext cx="3132666" cy="30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0000"/>
              </a:lnSpc>
              <a:spcAft>
                <a:spcPts val="0"/>
              </a:spcAft>
            </a:pPr>
            <a:r>
              <a:rPr sz="1250" b="1">
                <a:solidFill>
                  <a:srgbClr val="B8892E"/>
                </a:solidFill>
                <a:latin typeface="Noto Sans Arabic"/>
                <a:cs typeface="Noto Sans Arabic"/>
              </a:rPr>
              <a:t>إضاءة آمنة وجذابة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119533" y="2704147"/>
            <a:ext cx="3132666" cy="431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5000"/>
              </a:lnSpc>
              <a:spcAft>
                <a:spcPts val="0"/>
              </a:spcAft>
            </a:pPr>
            <a:r>
              <a:rPr sz="1400" b="1">
                <a:solidFill>
                  <a:srgbClr val="082B53"/>
                </a:solidFill>
                <a:latin typeface="Noto Sans Arabic"/>
                <a:cs typeface="Noto Sans Arabic"/>
              </a:rPr>
              <a:t>بلا إبهار ولا ستروب، وإضاءة طوارئ على المخارج.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87400" y="4049236"/>
            <a:ext cx="3437466" cy="1649888"/>
          </a:xfrm>
          <a:prstGeom prst="roundRect">
            <a:avLst>
              <a:gd name="adj" fmla="val 7000"/>
            </a:avLst>
          </a:prstGeom>
          <a:solidFill>
            <a:srgbClr val="F4EFE5"/>
          </a:solidFill>
          <a:ln w="12700">
            <a:solidFill>
              <a:srgbClr val="DCCF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39800" y="4188936"/>
            <a:ext cx="3132666" cy="30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0000"/>
              </a:lnSpc>
              <a:spcAft>
                <a:spcPts val="0"/>
              </a:spcAft>
            </a:pPr>
            <a:r>
              <a:rPr sz="1250" b="1">
                <a:solidFill>
                  <a:srgbClr val="B8892E"/>
                </a:solidFill>
                <a:latin typeface="Noto Sans Arabic"/>
                <a:cs typeface="Noto Sans Arabic"/>
              </a:rPr>
              <a:t>كواليس منظمة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39800" y="4506436"/>
            <a:ext cx="3132666" cy="431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5000"/>
              </a:lnSpc>
              <a:spcAft>
                <a:spcPts val="0"/>
              </a:spcAft>
            </a:pPr>
            <a:r>
              <a:rPr sz="1400" b="1">
                <a:solidFill>
                  <a:srgbClr val="082B53"/>
                </a:solidFill>
                <a:latin typeface="Noto Sans Arabic"/>
                <a:cs typeface="Noto Sans Arabic"/>
              </a:rPr>
              <a:t>مساحة محددة، ومنع ترك طفل بلا إشراف.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377266" y="4049236"/>
            <a:ext cx="3437466" cy="1649888"/>
          </a:xfrm>
          <a:prstGeom prst="roundRect">
            <a:avLst>
              <a:gd name="adj" fmla="val 7000"/>
            </a:avLst>
          </a:prstGeom>
          <a:solidFill>
            <a:srgbClr val="F4EFE5"/>
          </a:solidFill>
          <a:ln w="12700">
            <a:solidFill>
              <a:srgbClr val="DCCF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529666" y="4188936"/>
            <a:ext cx="3132666" cy="30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0000"/>
              </a:lnSpc>
              <a:spcAft>
                <a:spcPts val="0"/>
              </a:spcAft>
            </a:pPr>
            <a:r>
              <a:rPr sz="1250" b="1">
                <a:solidFill>
                  <a:srgbClr val="B8892E"/>
                </a:solidFill>
                <a:latin typeface="Noto Sans Arabic"/>
                <a:cs typeface="Noto Sans Arabic"/>
              </a:rPr>
              <a:t>حواجز ومسارات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529666" y="4506436"/>
            <a:ext cx="3132666" cy="431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5000"/>
              </a:lnSpc>
              <a:spcAft>
                <a:spcPts val="0"/>
              </a:spcAft>
            </a:pPr>
            <a:r>
              <a:rPr sz="1400" b="1">
                <a:solidFill>
                  <a:srgbClr val="082B53"/>
                </a:solidFill>
                <a:latin typeface="Noto Sans Arabic"/>
                <a:cs typeface="Noto Sans Arabic"/>
              </a:rPr>
              <a:t>فصل جمهور الأطفال عن منطقة المشاركة بمقاسات معتمدة.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967133" y="4049236"/>
            <a:ext cx="3437466" cy="1649888"/>
          </a:xfrm>
          <a:prstGeom prst="roundRect">
            <a:avLst>
              <a:gd name="adj" fmla="val 7000"/>
            </a:avLst>
          </a:prstGeom>
          <a:solidFill>
            <a:srgbClr val="F4EFE5"/>
          </a:solidFill>
          <a:ln w="12700">
            <a:solidFill>
              <a:srgbClr val="DCCF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119533" y="4188936"/>
            <a:ext cx="3132666" cy="30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0000"/>
              </a:lnSpc>
              <a:spcAft>
                <a:spcPts val="0"/>
              </a:spcAft>
            </a:pPr>
            <a:r>
              <a:rPr sz="1250" b="1">
                <a:solidFill>
                  <a:srgbClr val="B8892E"/>
                </a:solidFill>
                <a:latin typeface="Noto Sans Arabic"/>
                <a:cs typeface="Noto Sans Arabic"/>
              </a:rPr>
              <a:t>هوية بصرية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119533" y="4506436"/>
            <a:ext cx="3132666" cy="431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5000"/>
              </a:lnSpc>
              <a:spcAft>
                <a:spcPts val="0"/>
              </a:spcAft>
            </a:pPr>
            <a:r>
              <a:rPr sz="1400" b="1">
                <a:solidFill>
                  <a:srgbClr val="082B53"/>
                </a:solidFill>
                <a:latin typeface="Noto Sans Arabic"/>
                <a:cs typeface="Noto Sans Arabic"/>
              </a:rPr>
              <a:t>البطاقة وردت بلا وصف في ص10 — تُستكمل بالهوية المعتمدة «يُستكمل».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787400" y="5851525"/>
            <a:ext cx="10617200" cy="447675"/>
          </a:xfrm>
          <a:prstGeom prst="roundRect">
            <a:avLst>
              <a:gd name="adj" fmla="val 10000"/>
            </a:avLst>
          </a:prstGeom>
          <a:solidFill>
            <a:srgbClr val="EFE7D8"/>
          </a:solidFill>
          <a:ln w="12700">
            <a:solidFill>
              <a:srgbClr val="DCCF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11353800" y="5902325"/>
            <a:ext cx="50800" cy="346075"/>
          </a:xfrm>
          <a:prstGeom prst="rect">
            <a:avLst/>
          </a:prstGeom>
          <a:solidFill>
            <a:srgbClr val="B88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965200" y="5953125"/>
            <a:ext cx="10185400" cy="26987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50000"/>
              </a:lnSpc>
              <a:spcAft>
                <a:spcPts val="0"/>
              </a:spcAft>
            </a:pPr>
            <a:r>
              <a:rPr sz="1150" b="0">
                <a:solidFill>
                  <a:srgbClr val="082B53"/>
                </a:solidFill>
                <a:latin typeface="Noto Sans Arabic"/>
                <a:cs typeface="Noto Sans Arabic"/>
              </a:rPr>
              <a:t>الحدود الرقمية للصوت والوميض غير موجودة في العرض ولا في خطة السلامة، وهي بند يحتاج اعتماد مسؤول السلامة.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87400" y="558800"/>
            <a:ext cx="10617200" cy="11430"/>
          </a:xfrm>
          <a:prstGeom prst="rect">
            <a:avLst/>
          </a:prstGeom>
          <a:solidFill>
            <a:srgbClr val="DCCF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87400" y="279400"/>
            <a:ext cx="106172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1050" b="1">
                <a:solidFill>
                  <a:srgbClr val="B8892E"/>
                </a:solidFill>
                <a:latin typeface="Noto Sans Arabic"/>
                <a:cs typeface="Noto Sans Arabic"/>
              </a:rPr>
              <a:t>03 · التشغيل والإدارة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87400" y="279400"/>
            <a:ext cx="11430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l">
              <a:lnSpc>
                <a:spcPct val="140000"/>
              </a:lnSpc>
              <a:spcAft>
                <a:spcPts val="0"/>
              </a:spcAft>
            </a:pPr>
            <a:r>
              <a:rPr sz="1000" b="0">
                <a:solidFill>
                  <a:srgbClr val="5C6675"/>
                </a:solidFill>
                <a:latin typeface="Noto Sans Arabic"/>
                <a:cs typeface="Noto Sans Arabic"/>
              </a:rPr>
              <a:t>23 / 42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87400" y="6502400"/>
            <a:ext cx="90932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850" b="0">
                <a:solidFill>
                  <a:srgbClr val="5C6675"/>
                </a:solidFill>
                <a:latin typeface="Noto Sans Arabic"/>
                <a:cs typeface="Noto Sans Arabic"/>
              </a:rPr>
              <a:t>تشغيل وإدارة مسرح الطفل — مهرجان صحار الخامس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880600" y="6502400"/>
            <a:ext cx="15240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l">
              <a:lnSpc>
                <a:spcPct val="140000"/>
              </a:lnSpc>
              <a:spcAft>
                <a:spcPts val="0"/>
              </a:spcAft>
            </a:pPr>
            <a:r>
              <a:rPr sz="850" b="0">
                <a:solidFill>
                  <a:srgbClr val="5C6675"/>
                </a:solidFill>
                <a:latin typeface="Noto Sans Arabic"/>
                <a:cs typeface="Noto Sans Arabic"/>
              </a:rPr>
              <a:t>PRS/26/081 · نسخة عمل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87400" y="711200"/>
            <a:ext cx="10617200" cy="838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5000"/>
              </a:lnSpc>
              <a:spcAft>
                <a:spcPts val="0"/>
              </a:spcAft>
            </a:pPr>
            <a:r>
              <a:rPr sz="2700" b="1">
                <a:solidFill>
                  <a:srgbClr val="082B53"/>
                </a:solidFill>
                <a:latin typeface="Noto Sans Arabic"/>
                <a:cs typeface="Noto Sans Arabic"/>
              </a:rPr>
              <a:t>دورة التجديد الأسبوعي والعرض المميّز</a:t>
            </a:r>
          </a:p>
        </p:txBody>
      </p:sp>
      <p:sp>
        <p:nvSpPr>
          <p:cNvPr id="8" name="Rectangle 7"/>
          <p:cNvSpPr/>
          <p:nvPr/>
        </p:nvSpPr>
        <p:spPr>
          <a:xfrm>
            <a:off x="10185400" y="1574800"/>
            <a:ext cx="1219200" cy="50800"/>
          </a:xfrm>
          <a:prstGeom prst="rect">
            <a:avLst/>
          </a:prstGeom>
          <a:solidFill>
            <a:srgbClr val="B88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87400" y="1854200"/>
            <a:ext cx="10617200" cy="391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60000"/>
              </a:lnSpc>
              <a:spcAft>
                <a:spcPts val="0"/>
              </a:spcAft>
            </a:pPr>
            <a:r>
              <a:rPr sz="1550" b="0">
                <a:solidFill>
                  <a:srgbClr val="123B66"/>
                </a:solidFill>
                <a:latin typeface="Noto Naskh Arabic"/>
                <a:cs typeface="Noto Naskh Arabic"/>
              </a:rPr>
              <a:t>شرط قائم بذاته في البرنامج الفني المطلوب (222 ص28)، ولا يعتمد على المدة الكلية للعقد.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1400" y="2423160"/>
            <a:ext cx="10363200" cy="44513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 marL="254000" indent="-254000">
              <a:lnSpc>
                <a:spcPct val="165000"/>
              </a:lnSpc>
              <a:spcAft>
                <a:spcPts val="0"/>
              </a:spcAft>
              <a:buClr>
                <a:srgbClr val="B8892E"/>
              </a:buClr>
              <a:buFont typeface="Arial"/>
              <a:buChar char="◆"/>
            </a:pPr>
            <a:r>
              <a:rPr sz="1700" b="0">
                <a:solidFill>
                  <a:srgbClr val="1B2430"/>
                </a:solidFill>
                <a:latin typeface="Noto Sans Arabic"/>
                <a:cs typeface="Noto Sans Arabic"/>
              </a:rPr>
              <a:t>تجديد أسبوعي في الفقرات والمحتوى المعروض، لا تبديل كامل للبرنامج كل يوم.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41400" y="2868295"/>
            <a:ext cx="10363200" cy="44513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 marL="254000" indent="-254000">
              <a:lnSpc>
                <a:spcPct val="165000"/>
              </a:lnSpc>
              <a:spcAft>
                <a:spcPts val="0"/>
              </a:spcAft>
              <a:buClr>
                <a:srgbClr val="B8892E"/>
              </a:buClr>
              <a:buFont typeface="Arial"/>
              <a:buChar char="◆"/>
            </a:pPr>
            <a:r>
              <a:rPr sz="1700" b="0">
                <a:solidFill>
                  <a:srgbClr val="1B2430"/>
                </a:solidFill>
                <a:latin typeface="Noto Sans Arabic"/>
                <a:cs typeface="Noto Sans Arabic"/>
              </a:rPr>
              <a:t>عرض رئيسي مميّز يُعلن مسبقًا ويُدار كذروة أسبوعية للجمهور.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41400" y="3313430"/>
            <a:ext cx="10363200" cy="44513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 marL="254000" indent="-254000">
              <a:lnSpc>
                <a:spcPct val="165000"/>
              </a:lnSpc>
              <a:spcAft>
                <a:spcPts val="0"/>
              </a:spcAft>
              <a:buClr>
                <a:srgbClr val="B8892E"/>
              </a:buClr>
              <a:buFont typeface="Arial"/>
              <a:buChar char="◆"/>
            </a:pPr>
            <a:r>
              <a:rPr sz="1700" b="0">
                <a:solidFill>
                  <a:srgbClr val="1B2430"/>
                </a:solidFill>
                <a:latin typeface="Noto Sans Arabic"/>
                <a:cs typeface="Noto Sans Arabic"/>
              </a:rPr>
              <a:t>بطاقة موحدة لكل فقرة بالحقول الاثني عشر، تُعتمد قبل التشغيل: «يُستكمل» للفقرات غير المنجزة.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41400" y="3758565"/>
            <a:ext cx="10363200" cy="44513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 marL="254000" indent="-254000">
              <a:lnSpc>
                <a:spcPct val="165000"/>
              </a:lnSpc>
              <a:spcAft>
                <a:spcPts val="0"/>
              </a:spcAft>
              <a:buClr>
                <a:srgbClr val="B8892E"/>
              </a:buClr>
              <a:buFont typeface="Arial"/>
              <a:buChar char="◆"/>
            </a:pPr>
            <a:r>
              <a:rPr sz="1700" b="0">
                <a:solidFill>
                  <a:srgbClr val="1B2430"/>
                </a:solidFill>
                <a:latin typeface="Noto Sans Arabic"/>
                <a:cs typeface="Noto Sans Arabic"/>
              </a:rPr>
              <a:t>البروفة العامة قبل أول فترة، وبروفة تزامن قبل كل تغيير في الفقرة المترابطة.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1400" y="4203700"/>
            <a:ext cx="10363200" cy="44513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 marL="254000" indent="-254000">
              <a:lnSpc>
                <a:spcPct val="165000"/>
              </a:lnSpc>
              <a:spcAft>
                <a:spcPts val="0"/>
              </a:spcAft>
              <a:buClr>
                <a:srgbClr val="B8892E"/>
              </a:buClr>
              <a:buFont typeface="Arial"/>
              <a:buChar char="◆"/>
            </a:pPr>
            <a:r>
              <a:rPr sz="1700" b="0">
                <a:solidFill>
                  <a:srgbClr val="1B2430"/>
                </a:solidFill>
                <a:latin typeface="Noto Sans Arabic"/>
                <a:cs typeface="Noto Sans Arabic"/>
              </a:rPr>
              <a:t>كل تجديد يمرّ على فحص السلامة نفسه: لا فقرة جديدة بلا بطاقة وضوابط.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82B5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87400" y="1524000"/>
            <a:ext cx="2794000" cy="2159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l">
              <a:lnSpc>
                <a:spcPct val="140000"/>
              </a:lnSpc>
              <a:spcAft>
                <a:spcPts val="0"/>
              </a:spcAft>
            </a:pPr>
            <a:r>
              <a:rPr sz="12800" b="1">
                <a:solidFill>
                  <a:srgbClr val="123B66"/>
                </a:solidFill>
                <a:latin typeface="Noto Sans Arabic"/>
                <a:cs typeface="Noto Sans Arabic"/>
              </a:rPr>
              <a:t>04</a:t>
            </a:r>
          </a:p>
        </p:txBody>
      </p:sp>
      <p:sp>
        <p:nvSpPr>
          <p:cNvPr id="3" name="Rectangle 2"/>
          <p:cNvSpPr/>
          <p:nvPr/>
        </p:nvSpPr>
        <p:spPr>
          <a:xfrm>
            <a:off x="10007600" y="2489200"/>
            <a:ext cx="1397000" cy="50800"/>
          </a:xfrm>
          <a:prstGeom prst="rect">
            <a:avLst/>
          </a:prstGeom>
          <a:solidFill>
            <a:srgbClr val="B88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070600" y="1905000"/>
            <a:ext cx="5334000" cy="30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1200" b="1">
                <a:solidFill>
                  <a:srgbClr val="D9B66C"/>
                </a:solidFill>
                <a:latin typeface="Noto Sans Arabic"/>
                <a:cs typeface="Noto Sans Arabic"/>
              </a:rPr>
              <a:t>القسم الرابع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327400" y="2717800"/>
            <a:ext cx="8077200" cy="1016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0000"/>
              </a:lnSpc>
              <a:spcAft>
                <a:spcPts val="0"/>
              </a:spcAft>
            </a:pPr>
            <a:r>
              <a:rPr sz="4200" b="1">
                <a:solidFill>
                  <a:srgbClr val="FFFFFF"/>
                </a:solidFill>
                <a:latin typeface="Noto Sans Arabic"/>
                <a:cs typeface="Noto Sans Arabic"/>
              </a:rPr>
              <a:t>الأمن والسلامة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327400" y="3886200"/>
            <a:ext cx="8077200" cy="762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1600" b="0">
                <a:solidFill>
                  <a:srgbClr val="FBF8F1"/>
                </a:solidFill>
                <a:latin typeface="Noto Sans Arabic"/>
                <a:cs typeface="Noto Sans Arabic"/>
              </a:rPr>
              <a:t>عشر مجموعات من خطة السلامة، مُنزَّلة على مسرح أطفال واحد.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87400" y="6502400"/>
            <a:ext cx="106172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l">
              <a:lnSpc>
                <a:spcPct val="140000"/>
              </a:lnSpc>
              <a:spcAft>
                <a:spcPts val="0"/>
              </a:spcAft>
            </a:pPr>
            <a:r>
              <a:rPr sz="900" b="0">
                <a:solidFill>
                  <a:srgbClr val="7E8CA0"/>
                </a:solidFill>
                <a:latin typeface="Noto Sans Arabic"/>
                <a:cs typeface="Noto Sans Arabic"/>
              </a:rPr>
              <a:t>24 / 42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87400" y="558800"/>
            <a:ext cx="10617200" cy="11430"/>
          </a:xfrm>
          <a:prstGeom prst="rect">
            <a:avLst/>
          </a:prstGeom>
          <a:solidFill>
            <a:srgbClr val="DCCF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87400" y="279400"/>
            <a:ext cx="106172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1050" b="1">
                <a:solidFill>
                  <a:srgbClr val="B8892E"/>
                </a:solidFill>
                <a:latin typeface="Noto Sans Arabic"/>
                <a:cs typeface="Noto Sans Arabic"/>
              </a:rPr>
              <a:t>04 · الأمن والسلامة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87400" y="279400"/>
            <a:ext cx="11430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l">
              <a:lnSpc>
                <a:spcPct val="140000"/>
              </a:lnSpc>
              <a:spcAft>
                <a:spcPts val="0"/>
              </a:spcAft>
            </a:pPr>
            <a:r>
              <a:rPr sz="1000" b="0">
                <a:solidFill>
                  <a:srgbClr val="5C6675"/>
                </a:solidFill>
                <a:latin typeface="Noto Sans Arabic"/>
                <a:cs typeface="Noto Sans Arabic"/>
              </a:rPr>
              <a:t>25 / 42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87400" y="6502400"/>
            <a:ext cx="90932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850" b="0">
                <a:solidFill>
                  <a:srgbClr val="5C6675"/>
                </a:solidFill>
                <a:latin typeface="Noto Sans Arabic"/>
                <a:cs typeface="Noto Sans Arabic"/>
              </a:rPr>
              <a:t>تشغيل وإدارة مسرح الطفل — مهرجان صحار الخامس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880600" y="6502400"/>
            <a:ext cx="15240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l">
              <a:lnSpc>
                <a:spcPct val="140000"/>
              </a:lnSpc>
              <a:spcAft>
                <a:spcPts val="0"/>
              </a:spcAft>
            </a:pPr>
            <a:r>
              <a:rPr sz="850" b="0">
                <a:solidFill>
                  <a:srgbClr val="5C6675"/>
                </a:solidFill>
                <a:latin typeface="Noto Sans Arabic"/>
                <a:cs typeface="Noto Sans Arabic"/>
              </a:rPr>
              <a:t>PRS/26/081 · نسخة عمل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87400" y="711200"/>
            <a:ext cx="10617200" cy="838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5000"/>
              </a:lnSpc>
              <a:spcAft>
                <a:spcPts val="0"/>
              </a:spcAft>
            </a:pPr>
            <a:r>
              <a:rPr sz="2500" b="1">
                <a:solidFill>
                  <a:srgbClr val="082B53"/>
                </a:solidFill>
                <a:latin typeface="Noto Sans Arabic"/>
                <a:cs typeface="Noto Sans Arabic"/>
              </a:rPr>
              <a:t>ما ينتقل من خطة السلامة إلى تشغيل المسرح</a:t>
            </a:r>
          </a:p>
        </p:txBody>
      </p:sp>
      <p:sp>
        <p:nvSpPr>
          <p:cNvPr id="8" name="Rectangle 7"/>
          <p:cNvSpPr/>
          <p:nvPr/>
        </p:nvSpPr>
        <p:spPr>
          <a:xfrm>
            <a:off x="10185400" y="1574800"/>
            <a:ext cx="1219200" cy="50800"/>
          </a:xfrm>
          <a:prstGeom prst="rect">
            <a:avLst/>
          </a:prstGeom>
          <a:solidFill>
            <a:srgbClr val="B88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87400" y="1803400"/>
            <a:ext cx="10617200" cy="30670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55000"/>
              </a:lnSpc>
              <a:spcAft>
                <a:spcPts val="0"/>
              </a:spcAft>
            </a:pPr>
            <a:r>
              <a:rPr sz="1300" b="0">
                <a:solidFill>
                  <a:srgbClr val="123B66"/>
                </a:solidFill>
                <a:latin typeface="Noto Naskh Arabic"/>
                <a:cs typeface="Noto Naskh Arabic"/>
              </a:rPr>
              <a:t>الخطة المرفقة 46 صفحة وعشر مجموعات، وتصف نفسها بأنها إطار يُستكمل ببيانات كل موقع ويُعتمد قبل التشغيل.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787400" y="2211705"/>
          <a:ext cx="10617200" cy="3904615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3185160"/>
                <a:gridCol w="4671568"/>
                <a:gridCol w="2760472"/>
              </a:tblGrid>
              <a:tr h="354965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100" b="1">
                          <a:solidFill>
                            <a:srgbClr val="FFFFFF"/>
                          </a:solidFill>
                          <a:latin typeface="Noto Sans Arabic"/>
                          <a:cs typeface="Noto Sans Arabic"/>
                        </a:rPr>
                        <a:t>الحالة في مسرح الطفل</a:t>
                      </a:r>
                    </a:p>
                  </a:txBody>
                  <a:tcPr marL="88900" marR="88900" marT="38100" marB="38100" anchor="ctr">
                    <a:solidFill>
                      <a:srgbClr val="082B53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100" b="1">
                          <a:solidFill>
                            <a:srgbClr val="FFFFFF"/>
                          </a:solidFill>
                          <a:latin typeface="Noto Sans Arabic"/>
                          <a:cs typeface="Noto Sans Arabic"/>
                        </a:rPr>
                        <a:t>ما تقدّمه</a:t>
                      </a:r>
                    </a:p>
                  </a:txBody>
                  <a:tcPr marL="88900" marR="88900" marT="38100" marB="38100" anchor="ctr">
                    <a:solidFill>
                      <a:srgbClr val="082B53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100" b="1">
                          <a:solidFill>
                            <a:srgbClr val="FFFFFF"/>
                          </a:solidFill>
                          <a:latin typeface="Noto Sans Arabic"/>
                          <a:cs typeface="Noto Sans Arabic"/>
                        </a:rPr>
                        <a:t>المجموعة</a:t>
                      </a:r>
                    </a:p>
                  </a:txBody>
                  <a:tcPr marL="88900" marR="88900" marT="38100" marB="38100" anchor="ctr">
                    <a:solidFill>
                      <a:srgbClr val="082B53"/>
                    </a:solidFill>
                  </a:tcPr>
                </a:tc>
              </a:tr>
              <a:tr h="354965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1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يُضاف كصفحة اعتماد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1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مدير فعالية، مسؤول سلامة، مدير عمليات، منسق جهات، حق إيقاف النشاط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1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01 الإطار والمسؤوليات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</a:tr>
              <a:tr h="354965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1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مصفوفة خاصة بالمسرح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1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منهجية قبل الفعالية وأثناءها وبعد التفكيك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1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02 تقييم المخاطر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</a:tr>
              <a:tr h="354965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1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«يُستكمل» من اللجنة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1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سعة معتمدة، دخول، طوابير، مخارج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1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03 الحشود والسعة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</a:tr>
              <a:tr h="354965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1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جزئي — الارتفاع والحمولة «يُستكمل»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1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منصة، أبراج، حواجز، كواليس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1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04 المنصات والهياكل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</a:tr>
              <a:tr h="354965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1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يُضاف كمخطط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1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فصل دوائر الإنذار والإضاءة الاحتياطية والتعليق المعتمد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1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05 الكهرباء والصوت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</a:tr>
              <a:tr h="354965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1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«يُستكمل» على مخطط الموقع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1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ست خطوات إخلاء، ونقطة تجمع، وحصر وتجميع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1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06 الحريق والطبي والإخلاء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</a:tr>
              <a:tr h="354965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1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قرار تشغيل يُكتب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1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رياح، حرارة، أمطار، تحميل وتنزيل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1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07 الطقس والمركبات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</a:tr>
              <a:tr h="354965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1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سجل تدريب يومي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1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معدات وقاية، تصاريح، كفاءة، إحاطة قبل الوردية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1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08 العاملون والتدريب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</a:tr>
              <a:tr h="354965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1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الأهم — يُنقل بشبه حرفي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1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سوار باسم الطفل، نقطة مفقودين، تسليم موثّق، منع الانفراد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1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09 الأطفال والفئات المحتاجة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</a:tr>
              <a:tr h="354965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1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قائمة يومية موقّعة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1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قوائم فحص، سجلات، حوادث، تقرير ختامي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1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10 التوثيق والمراجعة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87400" y="558800"/>
            <a:ext cx="10617200" cy="11430"/>
          </a:xfrm>
          <a:prstGeom prst="rect">
            <a:avLst/>
          </a:prstGeom>
          <a:solidFill>
            <a:srgbClr val="DCCF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87400" y="279400"/>
            <a:ext cx="106172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1050" b="1">
                <a:solidFill>
                  <a:srgbClr val="B8892E"/>
                </a:solidFill>
                <a:latin typeface="Noto Sans Arabic"/>
                <a:cs typeface="Noto Sans Arabic"/>
              </a:rPr>
              <a:t>04 · الأمن والسلامة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87400" y="279400"/>
            <a:ext cx="11430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l">
              <a:lnSpc>
                <a:spcPct val="140000"/>
              </a:lnSpc>
              <a:spcAft>
                <a:spcPts val="0"/>
              </a:spcAft>
            </a:pPr>
            <a:r>
              <a:rPr sz="1000" b="0">
                <a:solidFill>
                  <a:srgbClr val="5C6675"/>
                </a:solidFill>
                <a:latin typeface="Noto Sans Arabic"/>
                <a:cs typeface="Noto Sans Arabic"/>
              </a:rPr>
              <a:t>26 / 42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87400" y="6502400"/>
            <a:ext cx="90932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850" b="0">
                <a:solidFill>
                  <a:srgbClr val="5C6675"/>
                </a:solidFill>
                <a:latin typeface="Noto Sans Arabic"/>
                <a:cs typeface="Noto Sans Arabic"/>
              </a:rPr>
              <a:t>تشغيل وإدارة مسرح الطفل — مهرجان صحار الخامس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880600" y="6502400"/>
            <a:ext cx="15240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l">
              <a:lnSpc>
                <a:spcPct val="140000"/>
              </a:lnSpc>
              <a:spcAft>
                <a:spcPts val="0"/>
              </a:spcAft>
            </a:pPr>
            <a:r>
              <a:rPr sz="850" b="0">
                <a:solidFill>
                  <a:srgbClr val="5C6675"/>
                </a:solidFill>
                <a:latin typeface="Noto Sans Arabic"/>
                <a:cs typeface="Noto Sans Arabic"/>
              </a:rPr>
              <a:t>PRS/26/081 · نسخة عمل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87400" y="711200"/>
            <a:ext cx="10617200" cy="838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5000"/>
              </a:lnSpc>
              <a:spcAft>
                <a:spcPts val="0"/>
              </a:spcAft>
            </a:pPr>
            <a:r>
              <a:rPr sz="2700" b="1">
                <a:solidFill>
                  <a:srgbClr val="082B53"/>
                </a:solidFill>
                <a:latin typeface="Noto Sans Arabic"/>
                <a:cs typeface="Noto Sans Arabic"/>
              </a:rPr>
              <a:t>الأطفال أولًا: ما لا يكفي فيه الإطار العام</a:t>
            </a:r>
          </a:p>
        </p:txBody>
      </p:sp>
      <p:sp>
        <p:nvSpPr>
          <p:cNvPr id="8" name="Rectangle 7"/>
          <p:cNvSpPr/>
          <p:nvPr/>
        </p:nvSpPr>
        <p:spPr>
          <a:xfrm>
            <a:off x="10185400" y="1574800"/>
            <a:ext cx="1219200" cy="50800"/>
          </a:xfrm>
          <a:prstGeom prst="rect">
            <a:avLst/>
          </a:prstGeom>
          <a:solidFill>
            <a:srgbClr val="B88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87400" y="1854200"/>
            <a:ext cx="10617200" cy="391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60000"/>
              </a:lnSpc>
              <a:spcAft>
                <a:spcPts val="0"/>
              </a:spcAft>
            </a:pPr>
            <a:r>
              <a:rPr sz="1550" b="0">
                <a:solidFill>
                  <a:srgbClr val="123B66"/>
                </a:solidFill>
                <a:latin typeface="Noto Naskh Arabic"/>
                <a:cs typeface="Noto Naskh Arabic"/>
              </a:rPr>
              <a:t>المجموعة التاسعة هي أهم ما في خطة السلامة لهذا المشروع، وهي غير موجودة في ملف العرض الحالي.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1400" y="2423160"/>
            <a:ext cx="10363200" cy="44513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 marL="254000" indent="-254000">
              <a:lnSpc>
                <a:spcPct val="165000"/>
              </a:lnSpc>
              <a:spcAft>
                <a:spcPts val="0"/>
              </a:spcAft>
              <a:buClr>
                <a:srgbClr val="B8892E"/>
              </a:buClr>
              <a:buFont typeface="Arial"/>
              <a:buChar char="◆"/>
            </a:pPr>
            <a:r>
              <a:rPr sz="1700" b="0">
                <a:solidFill>
                  <a:srgbClr val="1B2430"/>
                </a:solidFill>
                <a:latin typeface="Noto Sans Arabic"/>
                <a:cs typeface="Noto Sans Arabic"/>
              </a:rPr>
              <a:t>سوار تعريف باسم الطفل ورقم ولي الأمر، ونقطة محددة للمفقودين معلنة لكل الفرق.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41400" y="2868295"/>
            <a:ext cx="10363200" cy="44513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 marL="254000" indent="-254000">
              <a:lnSpc>
                <a:spcPct val="165000"/>
              </a:lnSpc>
              <a:spcAft>
                <a:spcPts val="0"/>
              </a:spcAft>
              <a:buClr>
                <a:srgbClr val="B8892E"/>
              </a:buClr>
              <a:buFont typeface="Arial"/>
              <a:buChar char="◆"/>
            </a:pPr>
            <a:r>
              <a:rPr sz="1700" b="0">
                <a:solidFill>
                  <a:srgbClr val="1B2430"/>
                </a:solidFill>
                <a:latin typeface="Noto Sans Arabic"/>
                <a:cs typeface="Noto Sans Arabic"/>
              </a:rPr>
              <a:t>التسليم لولي الأمر موثّق فقط، ومنع ترك أي طفل بلا إشراف في الكواليس.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41400" y="3313430"/>
            <a:ext cx="10363200" cy="44513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 marL="254000" indent="-254000">
              <a:lnSpc>
                <a:spcPct val="165000"/>
              </a:lnSpc>
              <a:spcAft>
                <a:spcPts val="0"/>
              </a:spcAft>
              <a:buClr>
                <a:srgbClr val="B8892E"/>
              </a:buClr>
              <a:buFont typeface="Arial"/>
              <a:buChar char="◆"/>
            </a:pPr>
            <a:r>
              <a:rPr sz="1700" b="0">
                <a:solidFill>
                  <a:srgbClr val="1B2430"/>
                </a:solidFill>
                <a:latin typeface="Noto Sans Arabic"/>
                <a:cs typeface="Noto Sans Arabic"/>
              </a:rPr>
              <a:t>الفصل بين جمهور الأطفال ومنطقة المشاركة بمقاسات وحواجز معتمدة: «يُستكمل».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41400" y="3758565"/>
            <a:ext cx="10363200" cy="44513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 marL="254000" indent="-254000">
              <a:lnSpc>
                <a:spcPct val="165000"/>
              </a:lnSpc>
              <a:spcAft>
                <a:spcPts val="0"/>
              </a:spcAft>
              <a:buClr>
                <a:srgbClr val="B8892E"/>
              </a:buClr>
              <a:buFont typeface="Arial"/>
              <a:buChar char="◆"/>
            </a:pPr>
            <a:r>
              <a:rPr sz="1700" b="0">
                <a:solidFill>
                  <a:srgbClr val="1B2430"/>
                </a:solidFill>
                <a:latin typeface="Noto Sans Arabic"/>
                <a:cs typeface="Noto Sans Arabic"/>
              </a:rPr>
              <a:t>العدد الآمن للأطفال على المسرح في كل فقرة وآلية العدّ: «يُستكمل» (شرط 12).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1400" y="4203700"/>
            <a:ext cx="10363200" cy="44513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 marL="254000" indent="-254000">
              <a:lnSpc>
                <a:spcPct val="165000"/>
              </a:lnSpc>
              <a:spcAft>
                <a:spcPts val="0"/>
              </a:spcAft>
              <a:buClr>
                <a:srgbClr val="B8892E"/>
              </a:buClr>
              <a:buFont typeface="Arial"/>
              <a:buChar char="◆"/>
            </a:pPr>
            <a:r>
              <a:rPr sz="1700" b="0">
                <a:solidFill>
                  <a:srgbClr val="1B2430"/>
                </a:solidFill>
                <a:latin typeface="Noto Sans Arabic"/>
                <a:cs typeface="Noto Sans Arabic"/>
              </a:rPr>
              <a:t>بروتوكول حادث: إيقاف النشاط، تأمين المنطقة، إبلاغ اللجنة خلال 5 دقائق، تقرير خلال 24 ساعة.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1400" y="4648835"/>
            <a:ext cx="10363200" cy="44513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 marL="254000" indent="-254000">
              <a:lnSpc>
                <a:spcPct val="165000"/>
              </a:lnSpc>
              <a:spcAft>
                <a:spcPts val="0"/>
              </a:spcAft>
              <a:buClr>
                <a:srgbClr val="B8892E"/>
              </a:buClr>
              <a:buFont typeface="Arial"/>
              <a:buChar char="◆"/>
            </a:pPr>
            <a:r>
              <a:rPr sz="1700" b="0">
                <a:solidFill>
                  <a:srgbClr val="1B2430"/>
                </a:solidFill>
                <a:latin typeface="Noto Sans Arabic"/>
                <a:cs typeface="Noto Sans Arabic"/>
              </a:rPr>
              <a:t>سياسة حماية طفل مكتوبة وموقّعة من كل مؤدٍّ: منع الانفراد، منع الإجبار على المشاركة، منع جمع البيانات.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87400" y="558800"/>
            <a:ext cx="10617200" cy="11430"/>
          </a:xfrm>
          <a:prstGeom prst="rect">
            <a:avLst/>
          </a:prstGeom>
          <a:solidFill>
            <a:srgbClr val="DCCF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87400" y="279400"/>
            <a:ext cx="106172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1050" b="1">
                <a:solidFill>
                  <a:srgbClr val="B8892E"/>
                </a:solidFill>
                <a:latin typeface="Noto Sans Arabic"/>
                <a:cs typeface="Noto Sans Arabic"/>
              </a:rPr>
              <a:t>04 · الأمن والسلامة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87400" y="279400"/>
            <a:ext cx="11430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l">
              <a:lnSpc>
                <a:spcPct val="140000"/>
              </a:lnSpc>
              <a:spcAft>
                <a:spcPts val="0"/>
              </a:spcAft>
            </a:pPr>
            <a:r>
              <a:rPr sz="1000" b="0">
                <a:solidFill>
                  <a:srgbClr val="5C6675"/>
                </a:solidFill>
                <a:latin typeface="Noto Sans Arabic"/>
                <a:cs typeface="Noto Sans Arabic"/>
              </a:rPr>
              <a:t>27 / 42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87400" y="6502400"/>
            <a:ext cx="90932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850" b="0">
                <a:solidFill>
                  <a:srgbClr val="5C6675"/>
                </a:solidFill>
                <a:latin typeface="Noto Sans Arabic"/>
                <a:cs typeface="Noto Sans Arabic"/>
              </a:rPr>
              <a:t>تشغيل وإدارة مسرح الطفل — مهرجان صحار الخامس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880600" y="6502400"/>
            <a:ext cx="15240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l">
              <a:lnSpc>
                <a:spcPct val="140000"/>
              </a:lnSpc>
              <a:spcAft>
                <a:spcPts val="0"/>
              </a:spcAft>
            </a:pPr>
            <a:r>
              <a:rPr sz="850" b="0">
                <a:solidFill>
                  <a:srgbClr val="5C6675"/>
                </a:solidFill>
                <a:latin typeface="Noto Sans Arabic"/>
                <a:cs typeface="Noto Sans Arabic"/>
              </a:rPr>
              <a:t>PRS/26/081 · نسخة عمل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87400" y="711200"/>
            <a:ext cx="10617200" cy="838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5000"/>
              </a:lnSpc>
              <a:spcAft>
                <a:spcPts val="0"/>
              </a:spcAft>
            </a:pPr>
            <a:r>
              <a:rPr sz="2600" b="1">
                <a:solidFill>
                  <a:srgbClr val="082B53"/>
                </a:solidFill>
                <a:latin typeface="Noto Sans Arabic"/>
                <a:cs typeface="Noto Sans Arabic"/>
              </a:rPr>
              <a:t>الإخلاء: ست خطوات لا تُختصر</a:t>
            </a:r>
          </a:p>
        </p:txBody>
      </p:sp>
      <p:sp>
        <p:nvSpPr>
          <p:cNvPr id="8" name="Rectangle 7"/>
          <p:cNvSpPr/>
          <p:nvPr/>
        </p:nvSpPr>
        <p:spPr>
          <a:xfrm>
            <a:off x="10185400" y="1574800"/>
            <a:ext cx="1219200" cy="50800"/>
          </a:xfrm>
          <a:prstGeom prst="rect">
            <a:avLst/>
          </a:prstGeom>
          <a:solidFill>
            <a:srgbClr val="B88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87400" y="1828800"/>
            <a:ext cx="10617200" cy="31654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55000"/>
              </a:lnSpc>
              <a:spcAft>
                <a:spcPts val="0"/>
              </a:spcAft>
            </a:pPr>
            <a:r>
              <a:rPr sz="1350" b="0">
                <a:solidFill>
                  <a:srgbClr val="123B66"/>
                </a:solidFill>
                <a:latin typeface="Noto Naskh Arabic"/>
                <a:cs typeface="Noto Naskh Arabic"/>
              </a:rPr>
              <a:t>منقولة من المجموعة السادسة في خطة السلامة، وتنتظر التنزيل على مخطط الموقع ومخارجه.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87400" y="2246947"/>
            <a:ext cx="3437466" cy="1649888"/>
          </a:xfrm>
          <a:prstGeom prst="roundRect">
            <a:avLst>
              <a:gd name="adj" fmla="val 7000"/>
            </a:avLst>
          </a:prstGeom>
          <a:solidFill>
            <a:srgbClr val="F4EFE5"/>
          </a:solidFill>
          <a:ln w="12700">
            <a:solidFill>
              <a:srgbClr val="DCCF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39800" y="2386647"/>
            <a:ext cx="3132666" cy="30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0000"/>
              </a:lnSpc>
              <a:spcAft>
                <a:spcPts val="0"/>
              </a:spcAft>
            </a:pPr>
            <a:r>
              <a:rPr sz="1250" b="1">
                <a:solidFill>
                  <a:srgbClr val="B8892E"/>
                </a:solidFill>
                <a:latin typeface="Noto Sans Arabic"/>
                <a:cs typeface="Noto Sans Arabic"/>
              </a:rPr>
              <a:t>01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39800" y="2704147"/>
            <a:ext cx="3132666" cy="431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5000"/>
              </a:lnSpc>
              <a:spcAft>
                <a:spcPts val="0"/>
              </a:spcAft>
            </a:pPr>
            <a:r>
              <a:rPr sz="1400" b="1">
                <a:solidFill>
                  <a:srgbClr val="082B53"/>
                </a:solidFill>
                <a:latin typeface="Noto Sans Arabic"/>
                <a:cs typeface="Noto Sans Arabic"/>
              </a:rPr>
              <a:t>الاكتشاف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9800" y="3186747"/>
            <a:ext cx="3132666" cy="5830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55000"/>
              </a:lnSpc>
              <a:spcAft>
                <a:spcPts val="0"/>
              </a:spcAft>
            </a:pPr>
            <a:r>
              <a:rPr sz="1100" b="0">
                <a:solidFill>
                  <a:srgbClr val="1B2430"/>
                </a:solidFill>
                <a:latin typeface="Noto Sans Arabic"/>
                <a:cs typeface="Noto Sans Arabic"/>
              </a:rPr>
              <a:t>من يشاهد الحادث يبلّغ مدير المسرح فورًا بالقناة المخصصة.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377266" y="2246947"/>
            <a:ext cx="3437466" cy="1649888"/>
          </a:xfrm>
          <a:prstGeom prst="roundRect">
            <a:avLst>
              <a:gd name="adj" fmla="val 7000"/>
            </a:avLst>
          </a:prstGeom>
          <a:solidFill>
            <a:srgbClr val="F4EFE5"/>
          </a:solidFill>
          <a:ln w="12700">
            <a:solidFill>
              <a:srgbClr val="DCCF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529666" y="2386647"/>
            <a:ext cx="3132666" cy="30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0000"/>
              </a:lnSpc>
              <a:spcAft>
                <a:spcPts val="0"/>
              </a:spcAft>
            </a:pPr>
            <a:r>
              <a:rPr sz="1250" b="1">
                <a:solidFill>
                  <a:srgbClr val="B8892E"/>
                </a:solidFill>
                <a:latin typeface="Noto Sans Arabic"/>
                <a:cs typeface="Noto Sans Arabic"/>
              </a:rPr>
              <a:t>02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29666" y="2704147"/>
            <a:ext cx="3132666" cy="431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5000"/>
              </a:lnSpc>
              <a:spcAft>
                <a:spcPts val="0"/>
              </a:spcAft>
            </a:pPr>
            <a:r>
              <a:rPr sz="1400" b="1">
                <a:solidFill>
                  <a:srgbClr val="082B53"/>
                </a:solidFill>
                <a:latin typeface="Noto Sans Arabic"/>
                <a:cs typeface="Noto Sans Arabic"/>
              </a:rPr>
              <a:t>التنبيه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29666" y="3186747"/>
            <a:ext cx="3132666" cy="5830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55000"/>
              </a:lnSpc>
              <a:spcAft>
                <a:spcPts val="0"/>
              </a:spcAft>
            </a:pPr>
            <a:r>
              <a:rPr sz="1100" b="0">
                <a:solidFill>
                  <a:srgbClr val="1B2430"/>
                </a:solidFill>
                <a:latin typeface="Noto Sans Arabic"/>
                <a:cs typeface="Noto Sans Arabic"/>
              </a:rPr>
              <a:t>إعلان محدد ومفهوم، وإضاءة طوارئ على المخارج.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967133" y="2246947"/>
            <a:ext cx="3437466" cy="1649888"/>
          </a:xfrm>
          <a:prstGeom prst="roundRect">
            <a:avLst>
              <a:gd name="adj" fmla="val 7000"/>
            </a:avLst>
          </a:prstGeom>
          <a:solidFill>
            <a:srgbClr val="F4EFE5"/>
          </a:solidFill>
          <a:ln w="12700">
            <a:solidFill>
              <a:srgbClr val="DCCF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19533" y="2386647"/>
            <a:ext cx="3132666" cy="30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0000"/>
              </a:lnSpc>
              <a:spcAft>
                <a:spcPts val="0"/>
              </a:spcAft>
            </a:pPr>
            <a:r>
              <a:rPr sz="1250" b="1">
                <a:solidFill>
                  <a:srgbClr val="B8892E"/>
                </a:solidFill>
                <a:latin typeface="Noto Sans Arabic"/>
                <a:cs typeface="Noto Sans Arabic"/>
              </a:rPr>
              <a:t>03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119533" y="2704147"/>
            <a:ext cx="3132666" cy="431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5000"/>
              </a:lnSpc>
              <a:spcAft>
                <a:spcPts val="0"/>
              </a:spcAft>
            </a:pPr>
            <a:r>
              <a:rPr sz="1400" b="1">
                <a:solidFill>
                  <a:srgbClr val="082B53"/>
                </a:solidFill>
                <a:latin typeface="Noto Sans Arabic"/>
                <a:cs typeface="Noto Sans Arabic"/>
              </a:rPr>
              <a:t>وقف الأنشطة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119533" y="3186747"/>
            <a:ext cx="3132666" cy="5830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55000"/>
              </a:lnSpc>
              <a:spcAft>
                <a:spcPts val="0"/>
              </a:spcAft>
            </a:pPr>
            <a:r>
              <a:rPr sz="1100" b="0">
                <a:solidFill>
                  <a:srgbClr val="1B2430"/>
                </a:solidFill>
                <a:latin typeface="Noto Sans Arabic"/>
                <a:cs typeface="Noto Sans Arabic"/>
              </a:rPr>
              <a:t>إيقاف الصوت والعرض والمشاركة في اللحظة نفسها.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787400" y="4049236"/>
            <a:ext cx="3437466" cy="1649888"/>
          </a:xfrm>
          <a:prstGeom prst="roundRect">
            <a:avLst>
              <a:gd name="adj" fmla="val 7000"/>
            </a:avLst>
          </a:prstGeom>
          <a:solidFill>
            <a:srgbClr val="F4EFE5"/>
          </a:solidFill>
          <a:ln w="12700">
            <a:solidFill>
              <a:srgbClr val="DCCF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939800" y="4188936"/>
            <a:ext cx="3132666" cy="30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0000"/>
              </a:lnSpc>
              <a:spcAft>
                <a:spcPts val="0"/>
              </a:spcAft>
            </a:pPr>
            <a:r>
              <a:rPr sz="1250" b="1">
                <a:solidFill>
                  <a:srgbClr val="B8892E"/>
                </a:solidFill>
                <a:latin typeface="Noto Sans Arabic"/>
                <a:cs typeface="Noto Sans Arabic"/>
              </a:rPr>
              <a:t>04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39800" y="4506436"/>
            <a:ext cx="3132666" cy="431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5000"/>
              </a:lnSpc>
              <a:spcAft>
                <a:spcPts val="0"/>
              </a:spcAft>
            </a:pPr>
            <a:r>
              <a:rPr sz="1400" b="1">
                <a:solidFill>
                  <a:srgbClr val="082B53"/>
                </a:solidFill>
                <a:latin typeface="Noto Sans Arabic"/>
                <a:cs typeface="Noto Sans Arabic"/>
              </a:rPr>
              <a:t>الإخلاء المنظّم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39800" y="4989036"/>
            <a:ext cx="3132666" cy="5830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55000"/>
              </a:lnSpc>
              <a:spcAft>
                <a:spcPts val="0"/>
              </a:spcAft>
            </a:pPr>
            <a:r>
              <a:rPr sz="1100" b="0">
                <a:solidFill>
                  <a:srgbClr val="1B2430"/>
                </a:solidFill>
                <a:latin typeface="Noto Sans Arabic"/>
                <a:cs typeface="Noto Sans Arabic"/>
              </a:rPr>
              <a:t>خروج من الممرات المحددة، بلا جري ولا عودة للمقاعد.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4377266" y="4049236"/>
            <a:ext cx="3437466" cy="1649888"/>
          </a:xfrm>
          <a:prstGeom prst="roundRect">
            <a:avLst>
              <a:gd name="adj" fmla="val 7000"/>
            </a:avLst>
          </a:prstGeom>
          <a:solidFill>
            <a:srgbClr val="F4EFE5"/>
          </a:solidFill>
          <a:ln w="12700">
            <a:solidFill>
              <a:srgbClr val="DCCF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4529666" y="4188936"/>
            <a:ext cx="3132666" cy="30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0000"/>
              </a:lnSpc>
              <a:spcAft>
                <a:spcPts val="0"/>
              </a:spcAft>
            </a:pPr>
            <a:r>
              <a:rPr sz="1250" b="1">
                <a:solidFill>
                  <a:srgbClr val="B8892E"/>
                </a:solidFill>
                <a:latin typeface="Noto Sans Arabic"/>
                <a:cs typeface="Noto Sans Arabic"/>
              </a:rPr>
              <a:t>05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529666" y="4506436"/>
            <a:ext cx="3132666" cy="431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5000"/>
              </a:lnSpc>
              <a:spcAft>
                <a:spcPts val="0"/>
              </a:spcAft>
            </a:pPr>
            <a:r>
              <a:rPr sz="1400" b="1">
                <a:solidFill>
                  <a:srgbClr val="082B53"/>
                </a:solidFill>
                <a:latin typeface="Noto Sans Arabic"/>
                <a:cs typeface="Noto Sans Arabic"/>
              </a:rPr>
              <a:t>الحصر والتجميع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529666" y="4989036"/>
            <a:ext cx="3132666" cy="5830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55000"/>
              </a:lnSpc>
              <a:spcAft>
                <a:spcPts val="0"/>
              </a:spcAft>
            </a:pPr>
            <a:r>
              <a:rPr sz="1100" b="0">
                <a:solidFill>
                  <a:srgbClr val="1B2430"/>
                </a:solidFill>
                <a:latin typeface="Noto Sans Arabic"/>
                <a:cs typeface="Noto Sans Arabic"/>
              </a:rPr>
              <a:t>نقطة تجمع معلنة، وحصر الأطفال بالسوار والعدد.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7967133" y="4049236"/>
            <a:ext cx="3437466" cy="1649888"/>
          </a:xfrm>
          <a:prstGeom prst="roundRect">
            <a:avLst>
              <a:gd name="adj" fmla="val 7000"/>
            </a:avLst>
          </a:prstGeom>
          <a:solidFill>
            <a:srgbClr val="F4EFE5"/>
          </a:solidFill>
          <a:ln w="12700">
            <a:solidFill>
              <a:srgbClr val="DCCF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8119533" y="4188936"/>
            <a:ext cx="3132666" cy="30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0000"/>
              </a:lnSpc>
              <a:spcAft>
                <a:spcPts val="0"/>
              </a:spcAft>
            </a:pPr>
            <a:r>
              <a:rPr sz="1250" b="1">
                <a:solidFill>
                  <a:srgbClr val="B8892E"/>
                </a:solidFill>
                <a:latin typeface="Noto Sans Arabic"/>
                <a:cs typeface="Noto Sans Arabic"/>
              </a:rPr>
              <a:t>06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119533" y="4506436"/>
            <a:ext cx="3132666" cy="431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5000"/>
              </a:lnSpc>
              <a:spcAft>
                <a:spcPts val="0"/>
              </a:spcAft>
            </a:pPr>
            <a:r>
              <a:rPr sz="1400" b="1">
                <a:solidFill>
                  <a:srgbClr val="082B53"/>
                </a:solidFill>
                <a:latin typeface="Noto Sans Arabic"/>
                <a:cs typeface="Noto Sans Arabic"/>
              </a:rPr>
              <a:t>التسليم والإعادة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119533" y="4989036"/>
            <a:ext cx="3132666" cy="5830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55000"/>
              </a:lnSpc>
              <a:spcAft>
                <a:spcPts val="0"/>
              </a:spcAft>
            </a:pPr>
            <a:r>
              <a:rPr sz="1100" b="0">
                <a:solidFill>
                  <a:srgbClr val="1B2430"/>
                </a:solidFill>
                <a:latin typeface="Noto Sans Arabic"/>
                <a:cs typeface="Noto Sans Arabic"/>
              </a:rPr>
              <a:t>تسليم موثّق ثم إعادة دخول باعتماد مدير الفعالية فقط.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787400" y="5851525"/>
            <a:ext cx="10617200" cy="447675"/>
          </a:xfrm>
          <a:prstGeom prst="roundRect">
            <a:avLst>
              <a:gd name="adj" fmla="val 10000"/>
            </a:avLst>
          </a:prstGeom>
          <a:solidFill>
            <a:srgbClr val="EFE7D8"/>
          </a:solidFill>
          <a:ln w="12700">
            <a:solidFill>
              <a:srgbClr val="DCCF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11353800" y="5902325"/>
            <a:ext cx="50800" cy="346075"/>
          </a:xfrm>
          <a:prstGeom prst="rect">
            <a:avLst/>
          </a:prstGeom>
          <a:solidFill>
            <a:srgbClr val="B88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965200" y="5953125"/>
            <a:ext cx="10185400" cy="26987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50000"/>
              </a:lnSpc>
              <a:spcAft>
                <a:spcPts val="0"/>
              </a:spcAft>
            </a:pPr>
            <a:r>
              <a:rPr sz="1150" b="0">
                <a:solidFill>
                  <a:srgbClr val="082B53"/>
                </a:solidFill>
                <a:latin typeface="Noto Sans Arabic"/>
                <a:cs typeface="Noto Sans Arabic"/>
              </a:rPr>
              <a:t>المسار ونقطة التجمع يحتاجان مخططًا معتمدًا من الدفاع المدني: «يُستكمل».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87400" y="558800"/>
            <a:ext cx="10617200" cy="11430"/>
          </a:xfrm>
          <a:prstGeom prst="rect">
            <a:avLst/>
          </a:prstGeom>
          <a:solidFill>
            <a:srgbClr val="DCCF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87400" y="279400"/>
            <a:ext cx="106172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1050" b="1">
                <a:solidFill>
                  <a:srgbClr val="B8892E"/>
                </a:solidFill>
                <a:latin typeface="Noto Sans Arabic"/>
                <a:cs typeface="Noto Sans Arabic"/>
              </a:rPr>
              <a:t>04 · الأمن والسلامة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87400" y="279400"/>
            <a:ext cx="11430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l">
              <a:lnSpc>
                <a:spcPct val="140000"/>
              </a:lnSpc>
              <a:spcAft>
                <a:spcPts val="0"/>
              </a:spcAft>
            </a:pPr>
            <a:r>
              <a:rPr sz="1000" b="0">
                <a:solidFill>
                  <a:srgbClr val="5C6675"/>
                </a:solidFill>
                <a:latin typeface="Noto Sans Arabic"/>
                <a:cs typeface="Noto Sans Arabic"/>
              </a:rPr>
              <a:t>28 / 42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87400" y="6502400"/>
            <a:ext cx="90932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850" b="0">
                <a:solidFill>
                  <a:srgbClr val="5C6675"/>
                </a:solidFill>
                <a:latin typeface="Noto Sans Arabic"/>
                <a:cs typeface="Noto Sans Arabic"/>
              </a:rPr>
              <a:t>تشغيل وإدارة مسرح الطفل — مهرجان صحار الخامس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880600" y="6502400"/>
            <a:ext cx="15240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l">
              <a:lnSpc>
                <a:spcPct val="140000"/>
              </a:lnSpc>
              <a:spcAft>
                <a:spcPts val="0"/>
              </a:spcAft>
            </a:pPr>
            <a:r>
              <a:rPr sz="850" b="0">
                <a:solidFill>
                  <a:srgbClr val="5C6675"/>
                </a:solidFill>
                <a:latin typeface="Noto Sans Arabic"/>
                <a:cs typeface="Noto Sans Arabic"/>
              </a:rPr>
              <a:t>PRS/26/081 · نسخة عمل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87400" y="711200"/>
            <a:ext cx="10617200" cy="838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5000"/>
              </a:lnSpc>
              <a:spcAft>
                <a:spcPts val="0"/>
              </a:spcAft>
            </a:pPr>
            <a:r>
              <a:rPr sz="2500" b="1">
                <a:solidFill>
                  <a:srgbClr val="082B53"/>
                </a:solidFill>
                <a:latin typeface="Noto Sans Arabic"/>
                <a:cs typeface="Noto Sans Arabic"/>
              </a:rPr>
              <a:t>أرقام الطوارئ الثمانية كما وردت في خطة السلامة</a:t>
            </a:r>
          </a:p>
        </p:txBody>
      </p:sp>
      <p:sp>
        <p:nvSpPr>
          <p:cNvPr id="8" name="Rectangle 7"/>
          <p:cNvSpPr/>
          <p:nvPr/>
        </p:nvSpPr>
        <p:spPr>
          <a:xfrm>
            <a:off x="10185400" y="1574800"/>
            <a:ext cx="1219200" cy="50800"/>
          </a:xfrm>
          <a:prstGeom prst="rect">
            <a:avLst/>
          </a:prstGeom>
          <a:solidFill>
            <a:srgbClr val="B88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87400" y="1803400"/>
            <a:ext cx="10617200" cy="30670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55000"/>
              </a:lnSpc>
              <a:spcAft>
                <a:spcPts val="0"/>
              </a:spcAft>
            </a:pPr>
            <a:r>
              <a:rPr sz="1300" b="0">
                <a:solidFill>
                  <a:srgbClr val="123B66"/>
                </a:solidFill>
                <a:latin typeface="Noto Naskh Arabic"/>
                <a:cs typeface="Noto Naskh Arabic"/>
              </a:rPr>
              <a:t>تُنقل كما هي دون تغيير، وتُراجع مع الجهات قبل التشغيل، وتُعلّق في غرفة التشغيل ونقطة الإسعاف.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787400" y="2211705"/>
          <a:ext cx="10617200" cy="336042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4034536"/>
                <a:gridCol w="6582664"/>
              </a:tblGrid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Noto Sans Arabic"/>
                          <a:cs typeface="Noto Sans Arabic"/>
                        </a:rPr>
                        <a:t>الرقم</a:t>
                      </a:r>
                    </a:p>
                  </a:txBody>
                  <a:tcPr marL="88900" marR="88900" marT="38100" marB="38100" anchor="ctr">
                    <a:solidFill>
                      <a:srgbClr val="082B53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Noto Sans Arabic"/>
                          <a:cs typeface="Noto Sans Arabic"/>
                        </a:rPr>
                        <a:t>الجهة</a:t>
                      </a:r>
                    </a:p>
                  </a:txBody>
                  <a:tcPr marL="88900" marR="88900" marT="38100" marB="38100" anchor="ctr">
                    <a:solidFill>
                      <a:srgbClr val="082B53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9999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الطوارئ العامة — شرطة عُمان السلطانية والدفاع المدني والإسعاف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24343666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هيئة الدفاع المدني والإسعاف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26718888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الإسعاف الطبي في صحار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26840099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مركز شرطة صحار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1442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بلاغات المياه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80000007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بلدية صحار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1011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بلاغات انقطاع الكهرباء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80070008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طوارئ الكهرباء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</a:tr>
            </a:tbl>
          </a:graphicData>
        </a:graphic>
      </p:graphicFrame>
      <p:sp>
        <p:nvSpPr>
          <p:cNvPr id="11" name="Rounded Rectangle 10"/>
          <p:cNvSpPr/>
          <p:nvPr/>
        </p:nvSpPr>
        <p:spPr>
          <a:xfrm>
            <a:off x="787400" y="5851525"/>
            <a:ext cx="10617200" cy="447675"/>
          </a:xfrm>
          <a:prstGeom prst="roundRect">
            <a:avLst>
              <a:gd name="adj" fmla="val 10000"/>
            </a:avLst>
          </a:prstGeom>
          <a:solidFill>
            <a:srgbClr val="EFE7D8"/>
          </a:solidFill>
          <a:ln w="12700">
            <a:solidFill>
              <a:srgbClr val="DCCF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11353800" y="5902325"/>
            <a:ext cx="50800" cy="346075"/>
          </a:xfrm>
          <a:prstGeom prst="rect">
            <a:avLst/>
          </a:prstGeom>
          <a:solidFill>
            <a:srgbClr val="B88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65200" y="5953125"/>
            <a:ext cx="10185400" cy="26987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50000"/>
              </a:lnSpc>
              <a:spcAft>
                <a:spcPts val="0"/>
              </a:spcAft>
            </a:pPr>
            <a:r>
              <a:rPr sz="1150" b="0">
                <a:solidFill>
                  <a:srgbClr val="082B53"/>
                </a:solidFill>
                <a:latin typeface="Noto Sans Arabic"/>
                <a:cs typeface="Noto Sans Arabic"/>
              </a:rPr>
              <a:t>ثمانية أرقام كما وردت في plan_v6. لا تُعدّل ولا تُختصر؛ وأي تغيير يلزم أن يأتي من الجهة نفسها.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87400" y="558800"/>
            <a:ext cx="10617200" cy="11430"/>
          </a:xfrm>
          <a:prstGeom prst="rect">
            <a:avLst/>
          </a:prstGeom>
          <a:solidFill>
            <a:srgbClr val="DCCF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87400" y="279400"/>
            <a:ext cx="106172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1050" b="1">
                <a:solidFill>
                  <a:srgbClr val="B8892E"/>
                </a:solidFill>
                <a:latin typeface="Noto Sans Arabic"/>
                <a:cs typeface="Noto Sans Arabic"/>
              </a:rPr>
              <a:t>04 · الأمن والسلامة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87400" y="279400"/>
            <a:ext cx="11430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l">
              <a:lnSpc>
                <a:spcPct val="140000"/>
              </a:lnSpc>
              <a:spcAft>
                <a:spcPts val="0"/>
              </a:spcAft>
            </a:pPr>
            <a:r>
              <a:rPr sz="1000" b="0">
                <a:solidFill>
                  <a:srgbClr val="5C6675"/>
                </a:solidFill>
                <a:latin typeface="Noto Sans Arabic"/>
                <a:cs typeface="Noto Sans Arabic"/>
              </a:rPr>
              <a:t>29 / 42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87400" y="6502400"/>
            <a:ext cx="90932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850" b="0">
                <a:solidFill>
                  <a:srgbClr val="5C6675"/>
                </a:solidFill>
                <a:latin typeface="Noto Sans Arabic"/>
                <a:cs typeface="Noto Sans Arabic"/>
              </a:rPr>
              <a:t>تشغيل وإدارة مسرح الطفل — مهرجان صحار الخامس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880600" y="6502400"/>
            <a:ext cx="15240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l">
              <a:lnSpc>
                <a:spcPct val="140000"/>
              </a:lnSpc>
              <a:spcAft>
                <a:spcPts val="0"/>
              </a:spcAft>
            </a:pPr>
            <a:r>
              <a:rPr sz="850" b="0">
                <a:solidFill>
                  <a:srgbClr val="5C6675"/>
                </a:solidFill>
                <a:latin typeface="Noto Sans Arabic"/>
                <a:cs typeface="Noto Sans Arabic"/>
              </a:rPr>
              <a:t>PRS/26/081 · نسخة عمل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87400" y="711200"/>
            <a:ext cx="10617200" cy="838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5000"/>
              </a:lnSpc>
              <a:spcAft>
                <a:spcPts val="0"/>
              </a:spcAft>
            </a:pPr>
            <a:r>
              <a:rPr sz="2500" b="1">
                <a:solidFill>
                  <a:srgbClr val="082B53"/>
                </a:solidFill>
                <a:latin typeface="Noto Sans Arabic"/>
                <a:cs typeface="Noto Sans Arabic"/>
              </a:rPr>
              <a:t>مصفوفة المخاطر الخاصة بمسرح الطفل</a:t>
            </a:r>
          </a:p>
        </p:txBody>
      </p:sp>
      <p:sp>
        <p:nvSpPr>
          <p:cNvPr id="8" name="Rectangle 7"/>
          <p:cNvSpPr/>
          <p:nvPr/>
        </p:nvSpPr>
        <p:spPr>
          <a:xfrm>
            <a:off x="10185400" y="1574800"/>
            <a:ext cx="1219200" cy="50800"/>
          </a:xfrm>
          <a:prstGeom prst="rect">
            <a:avLst/>
          </a:prstGeom>
          <a:solidFill>
            <a:srgbClr val="B88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87400" y="1803400"/>
            <a:ext cx="10617200" cy="30670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55000"/>
              </a:lnSpc>
              <a:spcAft>
                <a:spcPts val="0"/>
              </a:spcAft>
            </a:pPr>
            <a:r>
              <a:rPr sz="1300" b="0">
                <a:solidFill>
                  <a:srgbClr val="123B66"/>
                </a:solidFill>
                <a:latin typeface="Noto Naskh Arabic"/>
                <a:cs typeface="Noto Naskh Arabic"/>
              </a:rPr>
              <a:t>ست مخاطر لا تغطيها خطة السلامة العامة بحدود رقمية، ولكل واحدة ضابط مطلوب وحالة معلنة.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787400" y="2211705"/>
          <a:ext cx="10617200" cy="261366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548128"/>
                <a:gridCol w="5308600"/>
                <a:gridCol w="2760472"/>
              </a:tblGrid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Noto Sans Arabic"/>
                          <a:cs typeface="Noto Sans Arabic"/>
                        </a:rPr>
                        <a:t>الحالة</a:t>
                      </a:r>
                    </a:p>
                  </a:txBody>
                  <a:tcPr marL="88900" marR="88900" marT="38100" marB="38100" anchor="ctr">
                    <a:solidFill>
                      <a:srgbClr val="082B53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Noto Sans Arabic"/>
                          <a:cs typeface="Noto Sans Arabic"/>
                        </a:rPr>
                        <a:t>الضابط المطلوب</a:t>
                      </a:r>
                    </a:p>
                  </a:txBody>
                  <a:tcPr marL="88900" marR="88900" marT="38100" marB="38100" anchor="ctr">
                    <a:solidFill>
                      <a:srgbClr val="082B53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Noto Sans Arabic"/>
                          <a:cs typeface="Noto Sans Arabic"/>
                        </a:rPr>
                        <a:t>الخطر</a:t>
                      </a:r>
                    </a:p>
                  </a:txBody>
                  <a:tcPr marL="88900" marR="88900" marT="38100" marB="38100" anchor="ctr">
                    <a:solidFill>
                      <a:srgbClr val="082B53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جزئي — المقاسات «يُستكمل»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حواجز، درابزين، فحص ثبات قبل كل فترة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سقوط من المنصة أو السلالم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«يُستكمل» يُستكمل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مسارات أحادية الاتجاه، وحصر بالسعة المعتمدة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تدافع عند الدخول أو الخروج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يُضاف كمخطط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فصل دوائر، تغطية التمددات، قطع رئيسي معلوم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كهرباء وماء قرب المسرح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مضبوط في البطاقة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تثبيت خارج مسار الحركة، وفحص قبل كل فترة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سقوط شاشة الظل أو الحامل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مضبوط في البطاقة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عدّ الأشكال قبل وبعد، ومنع الحواف الحادة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أدوات وأجزاء صغيرة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«يُستكمل» يُستكمل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حدود رقمية للصوت والسطوع يعتمدها مسؤول السلامة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صوت عالٍ أو وميض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</a:tr>
            </a:tbl>
          </a:graphicData>
        </a:graphic>
      </p:graphicFrame>
      <p:sp>
        <p:nvSpPr>
          <p:cNvPr id="11" name="Rounded Rectangle 10"/>
          <p:cNvSpPr/>
          <p:nvPr/>
        </p:nvSpPr>
        <p:spPr>
          <a:xfrm>
            <a:off x="787400" y="5851525"/>
            <a:ext cx="10617200" cy="447675"/>
          </a:xfrm>
          <a:prstGeom prst="roundRect">
            <a:avLst>
              <a:gd name="adj" fmla="val 10000"/>
            </a:avLst>
          </a:prstGeom>
          <a:solidFill>
            <a:srgbClr val="EFE7D8"/>
          </a:solidFill>
          <a:ln w="12700">
            <a:solidFill>
              <a:srgbClr val="DCCF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11353800" y="5902325"/>
            <a:ext cx="50800" cy="346075"/>
          </a:xfrm>
          <a:prstGeom prst="rect">
            <a:avLst/>
          </a:prstGeom>
          <a:solidFill>
            <a:srgbClr val="B88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65200" y="5953125"/>
            <a:ext cx="10185400" cy="26987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50000"/>
              </a:lnSpc>
              <a:spcAft>
                <a:spcPts val="0"/>
              </a:spcAft>
            </a:pPr>
            <a:r>
              <a:rPr sz="1150" b="0">
                <a:solidFill>
                  <a:srgbClr val="082B53"/>
                </a:solidFill>
                <a:latin typeface="Noto Sans Arabic"/>
                <a:cs typeface="Noto Sans Arabic"/>
              </a:rPr>
              <a:t>لم أضع أرقامًا للسعة أو المسافات؛ كل رقم في هذا الجدول يحتاج اعتمادًا من اللجنة أو الدفاع المدني.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82B5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87400" y="1524000"/>
            <a:ext cx="2794000" cy="2159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l">
              <a:lnSpc>
                <a:spcPct val="140000"/>
              </a:lnSpc>
              <a:spcAft>
                <a:spcPts val="0"/>
              </a:spcAft>
            </a:pPr>
            <a:r>
              <a:rPr sz="12800" b="1">
                <a:solidFill>
                  <a:srgbClr val="123B66"/>
                </a:solidFill>
                <a:latin typeface="Noto Sans Arabic"/>
                <a:cs typeface="Noto Sans Arabic"/>
              </a:rPr>
              <a:t>05</a:t>
            </a:r>
          </a:p>
        </p:txBody>
      </p:sp>
      <p:sp>
        <p:nvSpPr>
          <p:cNvPr id="3" name="Rectangle 2"/>
          <p:cNvSpPr/>
          <p:nvPr/>
        </p:nvSpPr>
        <p:spPr>
          <a:xfrm>
            <a:off x="10007600" y="2489200"/>
            <a:ext cx="1397000" cy="50800"/>
          </a:xfrm>
          <a:prstGeom prst="rect">
            <a:avLst/>
          </a:prstGeom>
          <a:solidFill>
            <a:srgbClr val="B88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070600" y="1905000"/>
            <a:ext cx="5334000" cy="30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1200" b="1">
                <a:solidFill>
                  <a:srgbClr val="D9B66C"/>
                </a:solidFill>
                <a:latin typeface="Noto Sans Arabic"/>
                <a:cs typeface="Noto Sans Arabic"/>
              </a:rPr>
              <a:t>القسم الخامس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327400" y="2717800"/>
            <a:ext cx="8077200" cy="1016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0000"/>
              </a:lnSpc>
              <a:spcAft>
                <a:spcPts val="0"/>
              </a:spcAft>
            </a:pPr>
            <a:r>
              <a:rPr sz="4200" b="1">
                <a:solidFill>
                  <a:srgbClr val="FFFFFF"/>
                </a:solidFill>
                <a:latin typeface="Noto Sans Arabic"/>
                <a:cs typeface="Noto Sans Arabic"/>
              </a:rPr>
              <a:t>الالتزام بالمناقصة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327400" y="3886200"/>
            <a:ext cx="8077200" cy="762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1600" b="0">
                <a:solidFill>
                  <a:srgbClr val="FBF8F1"/>
                </a:solidFill>
                <a:latin typeface="Noto Sans Arabic"/>
                <a:cs typeface="Noto Sans Arabic"/>
              </a:rPr>
              <a:t>أين يقع كل شرط، وما حالته، وما بقي عليه.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87400" y="6502400"/>
            <a:ext cx="106172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l">
              <a:lnSpc>
                <a:spcPct val="140000"/>
              </a:lnSpc>
              <a:spcAft>
                <a:spcPts val="0"/>
              </a:spcAft>
            </a:pPr>
            <a:r>
              <a:rPr sz="900" b="0">
                <a:solidFill>
                  <a:srgbClr val="7E8CA0"/>
                </a:solidFill>
                <a:latin typeface="Noto Sans Arabic"/>
                <a:cs typeface="Noto Sans Arabic"/>
              </a:rPr>
              <a:t>30 / 42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87400" y="558800"/>
            <a:ext cx="10617200" cy="11430"/>
          </a:xfrm>
          <a:prstGeom prst="rect">
            <a:avLst/>
          </a:prstGeom>
          <a:solidFill>
            <a:srgbClr val="DCCF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87400" y="279400"/>
            <a:ext cx="106172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1050" b="1">
                <a:solidFill>
                  <a:srgbClr val="B8892E"/>
                </a:solidFill>
                <a:latin typeface="Noto Sans Arabic"/>
                <a:cs typeface="Noto Sans Arabic"/>
              </a:rPr>
              <a:t>05 · الالتزام بالمناقصة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87400" y="279400"/>
            <a:ext cx="11430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l">
              <a:lnSpc>
                <a:spcPct val="140000"/>
              </a:lnSpc>
              <a:spcAft>
                <a:spcPts val="0"/>
              </a:spcAft>
            </a:pPr>
            <a:r>
              <a:rPr sz="1000" b="0">
                <a:solidFill>
                  <a:srgbClr val="5C6675"/>
                </a:solidFill>
                <a:latin typeface="Noto Sans Arabic"/>
                <a:cs typeface="Noto Sans Arabic"/>
              </a:rPr>
              <a:t>31 / 42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87400" y="6502400"/>
            <a:ext cx="90932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850" b="0">
                <a:solidFill>
                  <a:srgbClr val="5C6675"/>
                </a:solidFill>
                <a:latin typeface="Noto Sans Arabic"/>
                <a:cs typeface="Noto Sans Arabic"/>
              </a:rPr>
              <a:t>تشغيل وإدارة مسرح الطفل — مهرجان صحار الخامس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880600" y="6502400"/>
            <a:ext cx="15240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l">
              <a:lnSpc>
                <a:spcPct val="140000"/>
              </a:lnSpc>
              <a:spcAft>
                <a:spcPts val="0"/>
              </a:spcAft>
            </a:pPr>
            <a:r>
              <a:rPr sz="850" b="0">
                <a:solidFill>
                  <a:srgbClr val="5C6675"/>
                </a:solidFill>
                <a:latin typeface="Noto Sans Arabic"/>
                <a:cs typeface="Noto Sans Arabic"/>
              </a:rPr>
              <a:t>PRS/26/081 · نسخة عمل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87400" y="711200"/>
            <a:ext cx="10617200" cy="838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5000"/>
              </a:lnSpc>
              <a:spcAft>
                <a:spcPts val="0"/>
              </a:spcAft>
            </a:pPr>
            <a:r>
              <a:rPr sz="2500" b="1">
                <a:solidFill>
                  <a:srgbClr val="082B53"/>
                </a:solidFill>
                <a:latin typeface="Noto Sans Arabic"/>
                <a:cs typeface="Noto Sans Arabic"/>
              </a:rPr>
              <a:t>مصفوفة الشروط (1 من 2): ما استُوفي وما نُفِّذ نصًّا</a:t>
            </a:r>
          </a:p>
        </p:txBody>
      </p:sp>
      <p:sp>
        <p:nvSpPr>
          <p:cNvPr id="8" name="Rectangle 7"/>
          <p:cNvSpPr/>
          <p:nvPr/>
        </p:nvSpPr>
        <p:spPr>
          <a:xfrm>
            <a:off x="10185400" y="1574800"/>
            <a:ext cx="1219200" cy="50800"/>
          </a:xfrm>
          <a:prstGeom prst="rect">
            <a:avLst/>
          </a:prstGeom>
          <a:solidFill>
            <a:srgbClr val="B88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787400" y="1803400"/>
          <a:ext cx="10617199" cy="261366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335784"/>
                <a:gridCol w="1911095"/>
                <a:gridCol w="2123440"/>
                <a:gridCol w="3609848"/>
                <a:gridCol w="637032"/>
              </a:tblGrid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Noto Sans Arabic"/>
                          <a:cs typeface="Noto Sans Arabic"/>
                        </a:rPr>
                        <a:t>ما بقي</a:t>
                      </a:r>
                    </a:p>
                  </a:txBody>
                  <a:tcPr marL="88900" marR="88900" marT="38100" marB="38100" anchor="ctr">
                    <a:solidFill>
                      <a:srgbClr val="082B53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Noto Sans Arabic"/>
                          <a:cs typeface="Noto Sans Arabic"/>
                        </a:rPr>
                        <a:t>الحالة</a:t>
                      </a:r>
                    </a:p>
                  </a:txBody>
                  <a:tcPr marL="88900" marR="88900" marT="38100" marB="38100" anchor="ctr">
                    <a:solidFill>
                      <a:srgbClr val="082B53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Noto Sans Arabic"/>
                          <a:cs typeface="Noto Sans Arabic"/>
                        </a:rPr>
                        <a:t>الموضع</a:t>
                      </a:r>
                    </a:p>
                  </a:txBody>
                  <a:tcPr marL="88900" marR="88900" marT="38100" marB="38100" anchor="ctr">
                    <a:solidFill>
                      <a:srgbClr val="082B53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Noto Sans Arabic"/>
                          <a:cs typeface="Noto Sans Arabic"/>
                        </a:rPr>
                        <a:t>الشرط</a:t>
                      </a:r>
                    </a:p>
                  </a:txBody>
                  <a:tcPr marL="88900" marR="88900" marT="38100" marB="38100" anchor="ctr">
                    <a:solidFill>
                      <a:srgbClr val="082B53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Noto Sans Arabic"/>
                          <a:cs typeface="Noto Sans Arabic"/>
                        </a:rPr>
                        <a:t>#</a:t>
                      </a:r>
                    </a:p>
                  </a:txBody>
                  <a:tcPr marL="88900" marR="88900" marT="38100" marB="38100" anchor="ctr">
                    <a:solidFill>
                      <a:srgbClr val="082B53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المدة «يُستكمل»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مستوفى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الغلاف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تعريف المشروع والموقع ورقم المناقصة والمدة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1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تأكيد الشركة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منفَّذ نصًّا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ص05 وص08 وص47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مدة تشغيل فعلية 30-45 دقيقة لكل فترة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6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لا شيء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منفَّذ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ص47 وص51-56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منع اللهب المكشوف والمواد الخطرة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14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نموذج موقّع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مستوفى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ص11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فحص يومي للمسرح قبل استقبال الجمهور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16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بقية الفقرات «يُستكمل»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جزئي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ص42-48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بطاقة موحدة لكل فقرة بالحقول الاثني عشر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8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تركيبة كل موضع «يُستكمل»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جزئي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ص08 وص51-57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أربع فترات تشغيل يوميًا وتعريف الفترة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5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87400" y="558800"/>
            <a:ext cx="10617200" cy="11430"/>
          </a:xfrm>
          <a:prstGeom prst="rect">
            <a:avLst/>
          </a:prstGeom>
          <a:solidFill>
            <a:srgbClr val="DCCF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87400" y="279400"/>
            <a:ext cx="106172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1050" b="1">
                <a:solidFill>
                  <a:srgbClr val="B8892E"/>
                </a:solidFill>
                <a:latin typeface="Noto Sans Arabic"/>
                <a:cs typeface="Noto Sans Arabic"/>
              </a:rPr>
              <a:t>05 · الالتزام بالمناقصة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87400" y="279400"/>
            <a:ext cx="11430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l">
              <a:lnSpc>
                <a:spcPct val="140000"/>
              </a:lnSpc>
              <a:spcAft>
                <a:spcPts val="0"/>
              </a:spcAft>
            </a:pPr>
            <a:r>
              <a:rPr sz="1000" b="0">
                <a:solidFill>
                  <a:srgbClr val="5C6675"/>
                </a:solidFill>
                <a:latin typeface="Noto Sans Arabic"/>
                <a:cs typeface="Noto Sans Arabic"/>
              </a:rPr>
              <a:t>32 / 42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87400" y="6502400"/>
            <a:ext cx="90932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850" b="0">
                <a:solidFill>
                  <a:srgbClr val="5C6675"/>
                </a:solidFill>
                <a:latin typeface="Noto Sans Arabic"/>
                <a:cs typeface="Noto Sans Arabic"/>
              </a:rPr>
              <a:t>تشغيل وإدارة مسرح الطفل — مهرجان صحار الخامس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880600" y="6502400"/>
            <a:ext cx="15240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l">
              <a:lnSpc>
                <a:spcPct val="140000"/>
              </a:lnSpc>
              <a:spcAft>
                <a:spcPts val="0"/>
              </a:spcAft>
            </a:pPr>
            <a:r>
              <a:rPr sz="850" b="0">
                <a:solidFill>
                  <a:srgbClr val="5C6675"/>
                </a:solidFill>
                <a:latin typeface="Noto Sans Arabic"/>
                <a:cs typeface="Noto Sans Arabic"/>
              </a:rPr>
              <a:t>PRS/26/081 · نسخة عمل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87400" y="711200"/>
            <a:ext cx="10617200" cy="838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5000"/>
              </a:lnSpc>
              <a:spcAft>
                <a:spcPts val="0"/>
              </a:spcAft>
            </a:pPr>
            <a:r>
              <a:rPr sz="2500" b="1">
                <a:solidFill>
                  <a:srgbClr val="082B53"/>
                </a:solidFill>
                <a:latin typeface="Noto Sans Arabic"/>
                <a:cs typeface="Noto Sans Arabic"/>
              </a:rPr>
              <a:t>مصفوفة الشروط (2 من 2): ما بقي بلا موضع</a:t>
            </a:r>
          </a:p>
        </p:txBody>
      </p:sp>
      <p:sp>
        <p:nvSpPr>
          <p:cNvPr id="8" name="Rectangle 7"/>
          <p:cNvSpPr/>
          <p:nvPr/>
        </p:nvSpPr>
        <p:spPr>
          <a:xfrm>
            <a:off x="10185400" y="1574800"/>
            <a:ext cx="1219200" cy="50800"/>
          </a:xfrm>
          <a:prstGeom prst="rect">
            <a:avLst/>
          </a:prstGeom>
          <a:solidFill>
            <a:srgbClr val="B88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787400" y="1803400"/>
          <a:ext cx="10617199" cy="380238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335784"/>
                <a:gridCol w="1911095"/>
                <a:gridCol w="2123440"/>
                <a:gridCol w="3609848"/>
                <a:gridCol w="637032"/>
              </a:tblGrid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Noto Sans Arabic"/>
                          <a:cs typeface="Noto Sans Arabic"/>
                        </a:rPr>
                        <a:t>ما بقي</a:t>
                      </a:r>
                    </a:p>
                  </a:txBody>
                  <a:tcPr marL="88900" marR="88900" marT="38100" marB="38100" anchor="ctr">
                    <a:solidFill>
                      <a:srgbClr val="082B53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Noto Sans Arabic"/>
                          <a:cs typeface="Noto Sans Arabic"/>
                        </a:rPr>
                        <a:t>الحالة</a:t>
                      </a:r>
                    </a:p>
                  </a:txBody>
                  <a:tcPr marL="88900" marR="88900" marT="38100" marB="38100" anchor="ctr">
                    <a:solidFill>
                      <a:srgbClr val="082B53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Noto Sans Arabic"/>
                          <a:cs typeface="Noto Sans Arabic"/>
                        </a:rPr>
                        <a:t>الموضع</a:t>
                      </a:r>
                    </a:p>
                  </a:txBody>
                  <a:tcPr marL="88900" marR="88900" marT="38100" marB="38100" anchor="ctr">
                    <a:solidFill>
                      <a:srgbClr val="082B53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Noto Sans Arabic"/>
                          <a:cs typeface="Noto Sans Arabic"/>
                        </a:rPr>
                        <a:t>الشرط</a:t>
                      </a:r>
                    </a:p>
                  </a:txBody>
                  <a:tcPr marL="88900" marR="88900" marT="38100" marB="38100" anchor="ctr">
                    <a:solidFill>
                      <a:srgbClr val="082B53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Noto Sans Arabic"/>
                          <a:cs typeface="Noto Sans Arabic"/>
                        </a:rPr>
                        <a:t>#</a:t>
                      </a:r>
                    </a:p>
                  </a:txBody>
                  <a:tcPr marL="88900" marR="88900" marT="38100" marB="38100" anchor="ctr">
                    <a:solidFill>
                      <a:srgbClr val="082B53"/>
                    </a:solidFill>
                  </a:tcPr>
                </a:tc>
              </a:tr>
              <a:tr h="59436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نماذج تشغيل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غير موجود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ص09 وص31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Run Sheet يومي، سياسة كواليس، بروفات، تخزين آمن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9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</a:tr>
              <a:tr h="59436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المصفوفة أعلاه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غير موجود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لا موضع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تقييم مخاطر يغطي الجمهور والأطفال والكواليس والكهرباء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10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تنزيل على المخطط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جزئي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ص18 وص35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خطة طوارئ وإخلاء متوافقة مع خطة المهرجان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11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رقم وآلية عدّ «يُستكمل»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غير موجود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لا موضع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العدد الآمن للأطفال على المسرح في كل فقرة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12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إقرار وآلية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غير موجود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ص31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حق اللجنة في إيقاف أي عرض أو مؤثر فورًا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15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الصياغة والتوقيع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جزئي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ص29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سياسة حماية الطفل المكتوبة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18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حدود رقمية «يُستكمل»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جزئي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ص43-46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ضوابط الصوت والوميض واعتماد محتوى الشاشات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19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النسبة «يُستكمل»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جزئي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ص12 وص19-20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نسبة التعمين وتوزيع الـ50 فرصة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23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</a:tr>
            </a:tbl>
          </a:graphicData>
        </a:graphic>
      </p:graphicFrame>
      <p:sp>
        <p:nvSpPr>
          <p:cNvPr id="10" name="Rounded Rectangle 9"/>
          <p:cNvSpPr/>
          <p:nvPr/>
        </p:nvSpPr>
        <p:spPr>
          <a:xfrm>
            <a:off x="787400" y="5851525"/>
            <a:ext cx="10617200" cy="447675"/>
          </a:xfrm>
          <a:prstGeom prst="roundRect">
            <a:avLst>
              <a:gd name="adj" fmla="val 10000"/>
            </a:avLst>
          </a:prstGeom>
          <a:solidFill>
            <a:srgbClr val="EFE7D8"/>
          </a:solidFill>
          <a:ln w="12700">
            <a:solidFill>
              <a:srgbClr val="DCCF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11353800" y="5902325"/>
            <a:ext cx="50800" cy="346075"/>
          </a:xfrm>
          <a:prstGeom prst="rect">
            <a:avLst/>
          </a:prstGeom>
          <a:solidFill>
            <a:srgbClr val="B88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65200" y="5953125"/>
            <a:ext cx="10185400" cy="26987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50000"/>
              </a:lnSpc>
              <a:spcAft>
                <a:spcPts val="0"/>
              </a:spcAft>
            </a:pPr>
            <a:r>
              <a:rPr sz="1150" b="0">
                <a:solidFill>
                  <a:srgbClr val="082B53"/>
                </a:solidFill>
                <a:latin typeface="Noto Sans Arabic"/>
                <a:cs typeface="Noto Sans Arabic"/>
              </a:rPr>
              <a:t>«لا موضع» تعني: لا أثر له في الأوراق المتاحة (61 من 62) — وليست نفيًا لوجوده في الصفحة 13.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87400" y="558800"/>
            <a:ext cx="10617200" cy="11430"/>
          </a:xfrm>
          <a:prstGeom prst="rect">
            <a:avLst/>
          </a:prstGeom>
          <a:solidFill>
            <a:srgbClr val="DCCF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87400" y="279400"/>
            <a:ext cx="106172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1050" b="1">
                <a:solidFill>
                  <a:srgbClr val="B8892E"/>
                </a:solidFill>
                <a:latin typeface="Noto Sans Arabic"/>
                <a:cs typeface="Noto Sans Arabic"/>
              </a:rPr>
              <a:t>05 · الالتزام بالمناقصة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87400" y="279400"/>
            <a:ext cx="11430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l">
              <a:lnSpc>
                <a:spcPct val="140000"/>
              </a:lnSpc>
              <a:spcAft>
                <a:spcPts val="0"/>
              </a:spcAft>
            </a:pPr>
            <a:r>
              <a:rPr sz="1000" b="0">
                <a:solidFill>
                  <a:srgbClr val="5C6675"/>
                </a:solidFill>
                <a:latin typeface="Noto Sans Arabic"/>
                <a:cs typeface="Noto Sans Arabic"/>
              </a:rPr>
              <a:t>33 / 42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87400" y="6502400"/>
            <a:ext cx="90932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850" b="0">
                <a:solidFill>
                  <a:srgbClr val="5C6675"/>
                </a:solidFill>
                <a:latin typeface="Noto Sans Arabic"/>
                <a:cs typeface="Noto Sans Arabic"/>
              </a:rPr>
              <a:t>تشغيل وإدارة مسرح الطفل — مهرجان صحار الخامس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880600" y="6502400"/>
            <a:ext cx="15240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l">
              <a:lnSpc>
                <a:spcPct val="140000"/>
              </a:lnSpc>
              <a:spcAft>
                <a:spcPts val="0"/>
              </a:spcAft>
            </a:pPr>
            <a:r>
              <a:rPr sz="850" b="0">
                <a:solidFill>
                  <a:srgbClr val="5C6675"/>
                </a:solidFill>
                <a:latin typeface="Noto Sans Arabic"/>
                <a:cs typeface="Noto Sans Arabic"/>
              </a:rPr>
              <a:t>PRS/26/081 · نسخة عمل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87400" y="711200"/>
            <a:ext cx="10617200" cy="838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5000"/>
              </a:lnSpc>
              <a:spcAft>
                <a:spcPts val="0"/>
              </a:spcAft>
            </a:pPr>
            <a:r>
              <a:rPr sz="2600" b="1">
                <a:solidFill>
                  <a:srgbClr val="082B53"/>
                </a:solidFill>
                <a:latin typeface="Noto Sans Arabic"/>
                <a:cs typeface="Noto Sans Arabic"/>
              </a:rPr>
              <a:t>المحصلة على 39 شرطًا</a:t>
            </a:r>
          </a:p>
        </p:txBody>
      </p:sp>
      <p:sp>
        <p:nvSpPr>
          <p:cNvPr id="8" name="Rectangle 7"/>
          <p:cNvSpPr/>
          <p:nvPr/>
        </p:nvSpPr>
        <p:spPr>
          <a:xfrm>
            <a:off x="10185400" y="1574800"/>
            <a:ext cx="1219200" cy="50800"/>
          </a:xfrm>
          <a:prstGeom prst="rect">
            <a:avLst/>
          </a:prstGeom>
          <a:solidFill>
            <a:srgbClr val="B88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787400" y="1854200"/>
            <a:ext cx="2540000" cy="1574800"/>
          </a:xfrm>
          <a:prstGeom prst="roundRect">
            <a:avLst>
              <a:gd name="adj" fmla="val 8000"/>
            </a:avLst>
          </a:prstGeom>
          <a:solidFill>
            <a:srgbClr val="082B5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89000" y="2006600"/>
            <a:ext cx="2336800" cy="558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ctr">
              <a:lnSpc>
                <a:spcPct val="110000"/>
              </a:lnSpc>
              <a:spcAft>
                <a:spcPts val="0"/>
              </a:spcAft>
            </a:pPr>
            <a:r>
              <a:rPr sz="3400" b="1">
                <a:solidFill>
                  <a:srgbClr val="D9B66C"/>
                </a:solidFill>
                <a:latin typeface="Noto Sans Arabic"/>
                <a:cs typeface="Noto Sans Arabic"/>
              </a:rPr>
              <a:t>39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2590800"/>
            <a:ext cx="2286000" cy="736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ctr">
              <a:lnSpc>
                <a:spcPct val="150000"/>
              </a:lnSpc>
              <a:spcAft>
                <a:spcPts val="0"/>
              </a:spcAft>
            </a:pPr>
            <a:r>
              <a:rPr sz="1150" b="0">
                <a:solidFill>
                  <a:srgbClr val="FBF8F1"/>
                </a:solidFill>
                <a:latin typeface="Noto Sans Arabic"/>
                <a:cs typeface="Noto Sans Arabic"/>
              </a:rPr>
              <a:t>إجمالي الشروط في مصفوفة المطابقة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479800" y="1854200"/>
            <a:ext cx="2540000" cy="1574800"/>
          </a:xfrm>
          <a:prstGeom prst="roundRect">
            <a:avLst>
              <a:gd name="adj" fmla="val 8000"/>
            </a:avLst>
          </a:prstGeom>
          <a:solidFill>
            <a:srgbClr val="082B5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581400" y="2006600"/>
            <a:ext cx="2336800" cy="558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ctr">
              <a:lnSpc>
                <a:spcPct val="110000"/>
              </a:lnSpc>
              <a:spcAft>
                <a:spcPts val="0"/>
              </a:spcAft>
            </a:pPr>
            <a:r>
              <a:rPr sz="3400" b="1">
                <a:solidFill>
                  <a:srgbClr val="D9B66C"/>
                </a:solidFill>
                <a:latin typeface="Noto Sans Arabic"/>
                <a:cs typeface="Noto Sans Arabic"/>
              </a:rPr>
              <a:t>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606800" y="2590800"/>
            <a:ext cx="2286000" cy="736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ctr">
              <a:lnSpc>
                <a:spcPct val="150000"/>
              </a:lnSpc>
              <a:spcAft>
                <a:spcPts val="0"/>
              </a:spcAft>
            </a:pPr>
            <a:r>
              <a:rPr sz="1150" b="0">
                <a:solidFill>
                  <a:srgbClr val="FBF8F1"/>
                </a:solidFill>
                <a:latin typeface="Noto Sans Arabic"/>
                <a:cs typeface="Noto Sans Arabic"/>
              </a:rPr>
              <a:t>مستوفاة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172200" y="1854200"/>
            <a:ext cx="2540000" cy="1574800"/>
          </a:xfrm>
          <a:prstGeom prst="roundRect">
            <a:avLst>
              <a:gd name="adj" fmla="val 8000"/>
            </a:avLst>
          </a:prstGeom>
          <a:solidFill>
            <a:srgbClr val="082B5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273800" y="2006600"/>
            <a:ext cx="2336800" cy="558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ctr">
              <a:lnSpc>
                <a:spcPct val="110000"/>
              </a:lnSpc>
              <a:spcAft>
                <a:spcPts val="0"/>
              </a:spcAft>
            </a:pPr>
            <a:r>
              <a:rPr sz="3400" b="1">
                <a:solidFill>
                  <a:srgbClr val="D9B66C"/>
                </a:solidFill>
                <a:latin typeface="Noto Sans Arabic"/>
                <a:cs typeface="Noto Sans Arabic"/>
              </a:rPr>
              <a:t>17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299200" y="2590800"/>
            <a:ext cx="2286000" cy="736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ctr">
              <a:lnSpc>
                <a:spcPct val="150000"/>
              </a:lnSpc>
              <a:spcAft>
                <a:spcPts val="0"/>
              </a:spcAft>
            </a:pPr>
            <a:r>
              <a:rPr sz="1150" b="0">
                <a:solidFill>
                  <a:srgbClr val="FBF8F1"/>
                </a:solidFill>
                <a:latin typeface="Noto Sans Arabic"/>
                <a:cs typeface="Noto Sans Arabic"/>
              </a:rPr>
              <a:t>جزئية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864600" y="1854200"/>
            <a:ext cx="2540000" cy="1574800"/>
          </a:xfrm>
          <a:prstGeom prst="roundRect">
            <a:avLst>
              <a:gd name="adj" fmla="val 8000"/>
            </a:avLst>
          </a:prstGeom>
          <a:solidFill>
            <a:srgbClr val="082B5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966200" y="2006600"/>
            <a:ext cx="2336800" cy="558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ctr">
              <a:lnSpc>
                <a:spcPct val="110000"/>
              </a:lnSpc>
              <a:spcAft>
                <a:spcPts val="0"/>
              </a:spcAft>
            </a:pPr>
            <a:r>
              <a:rPr sz="3400" b="1">
                <a:solidFill>
                  <a:srgbClr val="D9B66C"/>
                </a:solidFill>
                <a:latin typeface="Noto Sans Arabic"/>
                <a:cs typeface="Noto Sans Arabic"/>
              </a:rPr>
              <a:t>16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991600" y="2590800"/>
            <a:ext cx="2286000" cy="736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ctr">
              <a:lnSpc>
                <a:spcPct val="150000"/>
              </a:lnSpc>
              <a:spcAft>
                <a:spcPts val="0"/>
              </a:spcAft>
            </a:pPr>
            <a:r>
              <a:rPr sz="1150" b="0">
                <a:solidFill>
                  <a:srgbClr val="FBF8F1"/>
                </a:solidFill>
                <a:latin typeface="Noto Sans Arabic"/>
                <a:cs typeface="Noto Sans Arabic"/>
              </a:rPr>
              <a:t>لا أثر لها في المتاح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41400" y="3657600"/>
            <a:ext cx="10363200" cy="3463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 marL="254000" indent="-254000">
              <a:lnSpc>
                <a:spcPct val="165000"/>
              </a:lnSpc>
              <a:spcAft>
                <a:spcPts val="0"/>
              </a:spcAft>
              <a:buClr>
                <a:srgbClr val="B8892E"/>
              </a:buClr>
              <a:buFont typeface="Arial"/>
              <a:buChar char="◆"/>
            </a:pPr>
            <a:r>
              <a:rPr sz="1350" b="0">
                <a:solidFill>
                  <a:srgbClr val="1B2430"/>
                </a:solidFill>
                <a:latin typeface="Noto Sans Arabic"/>
                <a:cs typeface="Noto Sans Arabic"/>
              </a:rPr>
              <a:t>شرط واحد معالَج بالاستبدال: منع اللهب المكشوف (14).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41400" y="4003992"/>
            <a:ext cx="10363200" cy="3463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 marL="254000" indent="-254000">
              <a:lnSpc>
                <a:spcPct val="165000"/>
              </a:lnSpc>
              <a:spcAft>
                <a:spcPts val="0"/>
              </a:spcAft>
              <a:buClr>
                <a:srgbClr val="B8892E"/>
              </a:buClr>
              <a:buFont typeface="Arial"/>
              <a:buChar char="◆"/>
            </a:pPr>
            <a:r>
              <a:rPr sz="1350" b="0">
                <a:solidFill>
                  <a:srgbClr val="1B2430"/>
                </a:solidFill>
                <a:latin typeface="Noto Sans Arabic"/>
                <a:cs typeface="Noto Sans Arabic"/>
              </a:rPr>
              <a:t>شرط واحد بحاجة إلى تأكيد الشركة: مدة التشغيل الفعلية (6).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41400" y="4350384"/>
            <a:ext cx="10363200" cy="3463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 marL="254000" indent="-254000">
              <a:lnSpc>
                <a:spcPct val="165000"/>
              </a:lnSpc>
              <a:spcAft>
                <a:spcPts val="0"/>
              </a:spcAft>
              <a:buClr>
                <a:srgbClr val="B8892E"/>
              </a:buClr>
              <a:buFont typeface="Arial"/>
              <a:buChar char="◆"/>
            </a:pPr>
            <a:r>
              <a:rPr sz="1350" b="0">
                <a:solidFill>
                  <a:srgbClr val="1B2430"/>
                </a:solidFill>
                <a:latin typeface="Noto Sans Arabic"/>
                <a:cs typeface="Noto Sans Arabic"/>
              </a:rPr>
              <a:t>لا شرط مصنَّف «مستوفى» بلا دليل في ورقة قابلة للفحص.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787400" y="5851525"/>
            <a:ext cx="10617200" cy="447675"/>
          </a:xfrm>
          <a:prstGeom prst="roundRect">
            <a:avLst>
              <a:gd name="adj" fmla="val 10000"/>
            </a:avLst>
          </a:prstGeom>
          <a:solidFill>
            <a:srgbClr val="EFE7D8"/>
          </a:solidFill>
          <a:ln w="12700">
            <a:solidFill>
              <a:srgbClr val="DCCF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11353800" y="5902325"/>
            <a:ext cx="50800" cy="346075"/>
          </a:xfrm>
          <a:prstGeom prst="rect">
            <a:avLst/>
          </a:prstGeom>
          <a:solidFill>
            <a:srgbClr val="B88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965200" y="5953125"/>
            <a:ext cx="10185400" cy="26987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50000"/>
              </a:lnSpc>
              <a:spcAft>
                <a:spcPts val="0"/>
              </a:spcAft>
            </a:pPr>
            <a:r>
              <a:rPr sz="1150" b="0">
                <a:solidFill>
                  <a:srgbClr val="082B53"/>
                </a:solidFill>
                <a:latin typeface="Noto Sans Arabic"/>
                <a:cs typeface="Noto Sans Arabic"/>
              </a:rPr>
              <a:t>تبقى الصفحة 13 احتمالًا قائمًا لأحد الشروط الستة عشر، ولو ضاق الاحتمال من ست صفحات إلى واحدة.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87400" y="558800"/>
            <a:ext cx="10617200" cy="11430"/>
          </a:xfrm>
          <a:prstGeom prst="rect">
            <a:avLst/>
          </a:prstGeom>
          <a:solidFill>
            <a:srgbClr val="DCCF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87400" y="279400"/>
            <a:ext cx="106172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1050" b="1">
                <a:solidFill>
                  <a:srgbClr val="B8892E"/>
                </a:solidFill>
                <a:latin typeface="Noto Sans Arabic"/>
                <a:cs typeface="Noto Sans Arabic"/>
              </a:rPr>
              <a:t>05 · الفجوة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87400" y="279400"/>
            <a:ext cx="11430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l">
              <a:lnSpc>
                <a:spcPct val="140000"/>
              </a:lnSpc>
              <a:spcAft>
                <a:spcPts val="0"/>
              </a:spcAft>
            </a:pPr>
            <a:r>
              <a:rPr sz="1000" b="0">
                <a:solidFill>
                  <a:srgbClr val="5C6675"/>
                </a:solidFill>
                <a:latin typeface="Noto Sans Arabic"/>
                <a:cs typeface="Noto Sans Arabic"/>
              </a:rPr>
              <a:t>34 / 42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87400" y="6502400"/>
            <a:ext cx="90932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850" b="0">
                <a:solidFill>
                  <a:srgbClr val="5C6675"/>
                </a:solidFill>
                <a:latin typeface="Noto Sans Arabic"/>
                <a:cs typeface="Noto Sans Arabic"/>
              </a:rPr>
              <a:t>تشغيل وإدارة مسرح الطفل — مهرجان صحار الخامس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880600" y="6502400"/>
            <a:ext cx="15240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l">
              <a:lnSpc>
                <a:spcPct val="140000"/>
              </a:lnSpc>
              <a:spcAft>
                <a:spcPts val="0"/>
              </a:spcAft>
            </a:pPr>
            <a:r>
              <a:rPr sz="850" b="0">
                <a:solidFill>
                  <a:srgbClr val="5C6675"/>
                </a:solidFill>
                <a:latin typeface="Noto Sans Arabic"/>
                <a:cs typeface="Noto Sans Arabic"/>
              </a:rPr>
              <a:t>PRS/26/081 · نسخة عمل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87400" y="711200"/>
            <a:ext cx="10617200" cy="838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5000"/>
              </a:lnSpc>
              <a:spcAft>
                <a:spcPts val="0"/>
              </a:spcAft>
            </a:pPr>
            <a:r>
              <a:rPr sz="2600" b="1">
                <a:solidFill>
                  <a:srgbClr val="082B53"/>
                </a:solidFill>
                <a:latin typeface="Noto Sans Arabic"/>
                <a:cs typeface="Noto Sans Arabic"/>
              </a:rPr>
              <a:t>الصفحة 13: ما بقي خارج المراجعة</a:t>
            </a:r>
          </a:p>
        </p:txBody>
      </p:sp>
      <p:sp>
        <p:nvSpPr>
          <p:cNvPr id="8" name="Rectangle 7"/>
          <p:cNvSpPr/>
          <p:nvPr/>
        </p:nvSpPr>
        <p:spPr>
          <a:xfrm>
            <a:off x="10185400" y="1574800"/>
            <a:ext cx="1219200" cy="50800"/>
          </a:xfrm>
          <a:prstGeom prst="rect">
            <a:avLst/>
          </a:prstGeom>
          <a:solidFill>
            <a:srgbClr val="B88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787400" y="2006600"/>
            <a:ext cx="10617200" cy="4165600"/>
          </a:xfrm>
          <a:prstGeom prst="roundRect">
            <a:avLst>
              <a:gd name="adj" fmla="val 5000"/>
            </a:avLst>
          </a:prstGeom>
          <a:solidFill>
            <a:srgbClr val="F4EFE5"/>
          </a:solidFill>
          <a:ln w="12700">
            <a:solidFill>
              <a:srgbClr val="DCCF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642600" y="2133600"/>
            <a:ext cx="635000" cy="508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ctr">
              <a:lnSpc>
                <a:spcPct val="155000"/>
              </a:lnSpc>
              <a:spcAft>
                <a:spcPts val="0"/>
              </a:spcAft>
            </a:pPr>
            <a:r>
              <a:rPr sz="4600" b="1">
                <a:solidFill>
                  <a:srgbClr val="B8892E"/>
                </a:solidFill>
                <a:latin typeface="Noto Naskh Arabic"/>
                <a:cs typeface="Noto Naskh Arabic"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71600" y="2336800"/>
            <a:ext cx="9448800" cy="2032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60000"/>
              </a:lnSpc>
              <a:spcAft>
                <a:spcPts val="0"/>
              </a:spcAft>
            </a:pPr>
            <a:r>
              <a:rPr sz="2300" b="0">
                <a:solidFill>
                  <a:srgbClr val="082B53"/>
                </a:solidFill>
                <a:latin typeface="Noto Naskh Arabic"/>
                <a:cs typeface="Noto Naskh Arabic"/>
              </a:rPr>
              <a:t>الصفحة 13 غير متوفرة. لم يُنشأ لها محتوى، ولم تُستخدم صفحة بديلة، ولم تُفترض خالية من الشروط. ومراجعة الملف غير مكتملة بسببها.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71600" y="4419600"/>
            <a:ext cx="9448800" cy="157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55000"/>
              </a:lnSpc>
              <a:spcAft>
                <a:spcPts val="0"/>
              </a:spcAft>
            </a:pPr>
            <a:r>
              <a:rPr sz="1150" b="0">
                <a:solidFill>
                  <a:srgbClr val="5C6675"/>
                </a:solidFill>
                <a:latin typeface="Noto Sans Arabic"/>
                <a:cs typeface="Noto Sans Arabic"/>
              </a:rPr>
              <a:t>الصيغة الصحيحة للحكم: «لا أثر له في الأوراق المتاحة (61 ورقة من 62)». والصيغة غير الصحيحة: «غير موجود في العرض»، لأنها تنفي ما لم تُفحص ورقة منه.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87400" y="558800"/>
            <a:ext cx="10617200" cy="11430"/>
          </a:xfrm>
          <a:prstGeom prst="rect">
            <a:avLst/>
          </a:prstGeom>
          <a:solidFill>
            <a:srgbClr val="DCCF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87400" y="279400"/>
            <a:ext cx="106172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1050" b="1">
                <a:solidFill>
                  <a:srgbClr val="B8892E"/>
                </a:solidFill>
                <a:latin typeface="Noto Sans Arabic"/>
                <a:cs typeface="Noto Sans Arabic"/>
              </a:rPr>
              <a:t>05 · الالتزام بالمناقصة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87400" y="279400"/>
            <a:ext cx="11430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l">
              <a:lnSpc>
                <a:spcPct val="140000"/>
              </a:lnSpc>
              <a:spcAft>
                <a:spcPts val="0"/>
              </a:spcAft>
            </a:pPr>
            <a:r>
              <a:rPr sz="1000" b="0">
                <a:solidFill>
                  <a:srgbClr val="5C6675"/>
                </a:solidFill>
                <a:latin typeface="Noto Sans Arabic"/>
                <a:cs typeface="Noto Sans Arabic"/>
              </a:rPr>
              <a:t>35 / 42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87400" y="6502400"/>
            <a:ext cx="90932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850" b="0">
                <a:solidFill>
                  <a:srgbClr val="5C6675"/>
                </a:solidFill>
                <a:latin typeface="Noto Sans Arabic"/>
                <a:cs typeface="Noto Sans Arabic"/>
              </a:rPr>
              <a:t>تشغيل وإدارة مسرح الطفل — مهرجان صحار الخامس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880600" y="6502400"/>
            <a:ext cx="15240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l">
              <a:lnSpc>
                <a:spcPct val="140000"/>
              </a:lnSpc>
              <a:spcAft>
                <a:spcPts val="0"/>
              </a:spcAft>
            </a:pPr>
            <a:r>
              <a:rPr sz="850" b="0">
                <a:solidFill>
                  <a:srgbClr val="5C6675"/>
                </a:solidFill>
                <a:latin typeface="Noto Sans Arabic"/>
                <a:cs typeface="Noto Sans Arabic"/>
              </a:rPr>
              <a:t>PRS/26/081 · نسخة عمل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87400" y="711200"/>
            <a:ext cx="10617200" cy="838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5000"/>
              </a:lnSpc>
              <a:spcAft>
                <a:spcPts val="0"/>
              </a:spcAft>
            </a:pPr>
            <a:r>
              <a:rPr sz="2700" b="1">
                <a:solidFill>
                  <a:srgbClr val="082B53"/>
                </a:solidFill>
                <a:latin typeface="Noto Sans Arabic"/>
                <a:cs typeface="Noto Sans Arabic"/>
              </a:rPr>
              <a:t>الهوية والمحتوى المحلي والتعمين</a:t>
            </a:r>
          </a:p>
        </p:txBody>
      </p:sp>
      <p:sp>
        <p:nvSpPr>
          <p:cNvPr id="8" name="Rectangle 7"/>
          <p:cNvSpPr/>
          <p:nvPr/>
        </p:nvSpPr>
        <p:spPr>
          <a:xfrm>
            <a:off x="10185400" y="1574800"/>
            <a:ext cx="1219200" cy="50800"/>
          </a:xfrm>
          <a:prstGeom prst="rect">
            <a:avLst/>
          </a:prstGeom>
          <a:solidFill>
            <a:srgbClr val="B88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87400" y="1854200"/>
            <a:ext cx="10617200" cy="391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60000"/>
              </a:lnSpc>
              <a:spcAft>
                <a:spcPts val="0"/>
              </a:spcAft>
            </a:pPr>
            <a:r>
              <a:rPr sz="1550" b="0">
                <a:solidFill>
                  <a:srgbClr val="123B66"/>
                </a:solidFill>
                <a:latin typeface="Noto Naskh Arabic"/>
                <a:cs typeface="Noto Naskh Arabic"/>
              </a:rPr>
              <a:t>ثلاثة التزامات وطنية وتنظيمية، اثنان منها يحتاجان رقمًا أو مستندًا قبل الإغلاق.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1400" y="2423160"/>
            <a:ext cx="10363200" cy="44513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 marL="254000" indent="-254000">
              <a:lnSpc>
                <a:spcPct val="165000"/>
              </a:lnSpc>
              <a:spcAft>
                <a:spcPts val="0"/>
              </a:spcAft>
              <a:buClr>
                <a:srgbClr val="B8892E"/>
              </a:buClr>
              <a:buFont typeface="Arial"/>
              <a:buChar char="◆"/>
            </a:pPr>
            <a:r>
              <a:rPr sz="1700" b="0">
                <a:solidFill>
                  <a:srgbClr val="1B2430"/>
                </a:solidFill>
                <a:latin typeface="Noto Sans Arabic"/>
                <a:cs typeface="Noto Sans Arabic"/>
              </a:rPr>
              <a:t>التعمين: التزام بتوفير 50 فرصة عمل مؤقتة على الأقل للباحثين عن عمل خلال المهرجان (ص12).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41400" y="2868295"/>
            <a:ext cx="10363200" cy="44513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 marL="254000" indent="-254000">
              <a:lnSpc>
                <a:spcPct val="165000"/>
              </a:lnSpc>
              <a:spcAft>
                <a:spcPts val="0"/>
              </a:spcAft>
              <a:buClr>
                <a:srgbClr val="B8892E"/>
              </a:buClr>
              <a:buFont typeface="Arial"/>
              <a:buChar char="◆"/>
            </a:pPr>
            <a:r>
              <a:rPr sz="1700" b="0">
                <a:solidFill>
                  <a:srgbClr val="1B2430"/>
                </a:solidFill>
                <a:latin typeface="Noto Sans Arabic"/>
                <a:cs typeface="Noto Sans Arabic"/>
              </a:rPr>
              <a:t>نسبة التعمين المستهدفة وتوزيع الـ50 فرصة على الأدوار: «يُستكمل» يُستكمل من الشركة.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41400" y="3313430"/>
            <a:ext cx="10363200" cy="44513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 marL="254000" indent="-254000">
              <a:lnSpc>
                <a:spcPct val="165000"/>
              </a:lnSpc>
              <a:spcAft>
                <a:spcPts val="0"/>
              </a:spcAft>
              <a:buClr>
                <a:srgbClr val="B8892E"/>
              </a:buClr>
              <a:buFont typeface="Arial"/>
              <a:buChar char="◆"/>
            </a:pPr>
            <a:r>
              <a:rPr sz="1700" b="0">
                <a:solidFill>
                  <a:srgbClr val="1B2430"/>
                </a:solidFill>
                <a:latin typeface="Noto Sans Arabic"/>
                <a:cs typeface="Noto Sans Arabic"/>
              </a:rPr>
              <a:t>شهادة وزارة العمل بشأن نسبة العمانيين مستند إلزامي في العطاء: «يُستكمل» يُستكمل.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41400" y="3758565"/>
            <a:ext cx="10363200" cy="44513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 marL="254000" indent="-254000">
              <a:lnSpc>
                <a:spcPct val="165000"/>
              </a:lnSpc>
              <a:spcAft>
                <a:spcPts val="0"/>
              </a:spcAft>
              <a:buClr>
                <a:srgbClr val="B8892E"/>
              </a:buClr>
              <a:buFont typeface="Arial"/>
              <a:buChar char="◆"/>
            </a:pPr>
            <a:r>
              <a:rPr sz="1700" b="0">
                <a:solidFill>
                  <a:srgbClr val="1B2430"/>
                </a:solidFill>
                <a:latin typeface="Noto Sans Arabic"/>
                <a:cs typeface="Noto Sans Arabic"/>
              </a:rPr>
              <a:t>المحتوى المحلي: إبراز العناصر العمانية في السرد والموسيقى والمواد المستخدمة.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1400" y="4203700"/>
            <a:ext cx="10363200" cy="80136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 marL="254000" indent="-254000">
              <a:lnSpc>
                <a:spcPct val="165000"/>
              </a:lnSpc>
              <a:spcAft>
                <a:spcPts val="0"/>
              </a:spcAft>
              <a:buClr>
                <a:srgbClr val="B8892E"/>
              </a:buClr>
              <a:buFont typeface="Arial"/>
              <a:buChar char="◆"/>
            </a:pPr>
            <a:r>
              <a:rPr sz="1700" b="0">
                <a:solidFill>
                  <a:srgbClr val="1B2430"/>
                </a:solidFill>
                <a:latin typeface="Noto Sans Arabic"/>
                <a:cs typeface="Noto Sans Arabic"/>
              </a:rPr>
              <a:t>تعارض الهوية: ملف العرض يحمل «ابن سلمان للتجارة»، وخطة السلامة تحمل الاسم الطويل — التوحيد قرار قانوني: «يُستكمل».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82B5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87400" y="1524000"/>
            <a:ext cx="2794000" cy="2159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l">
              <a:lnSpc>
                <a:spcPct val="140000"/>
              </a:lnSpc>
              <a:spcAft>
                <a:spcPts val="0"/>
              </a:spcAft>
            </a:pPr>
            <a:r>
              <a:rPr sz="12800" b="1">
                <a:solidFill>
                  <a:srgbClr val="123B66"/>
                </a:solidFill>
                <a:latin typeface="Noto Sans Arabic"/>
                <a:cs typeface="Noto Sans Arabic"/>
              </a:rPr>
              <a:t>06</a:t>
            </a:r>
          </a:p>
        </p:txBody>
      </p:sp>
      <p:sp>
        <p:nvSpPr>
          <p:cNvPr id="3" name="Rectangle 2"/>
          <p:cNvSpPr/>
          <p:nvPr/>
        </p:nvSpPr>
        <p:spPr>
          <a:xfrm>
            <a:off x="10007600" y="2489200"/>
            <a:ext cx="1397000" cy="50800"/>
          </a:xfrm>
          <a:prstGeom prst="rect">
            <a:avLst/>
          </a:prstGeom>
          <a:solidFill>
            <a:srgbClr val="B88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070600" y="1905000"/>
            <a:ext cx="5334000" cy="30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1200" b="1">
                <a:solidFill>
                  <a:srgbClr val="D9B66C"/>
                </a:solidFill>
                <a:latin typeface="Noto Sans Arabic"/>
                <a:cs typeface="Noto Sans Arabic"/>
              </a:rPr>
              <a:t>القسم السادس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327400" y="2717800"/>
            <a:ext cx="8077200" cy="1016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0000"/>
              </a:lnSpc>
              <a:spcAft>
                <a:spcPts val="0"/>
              </a:spcAft>
            </a:pPr>
            <a:r>
              <a:rPr sz="4200" b="1">
                <a:solidFill>
                  <a:srgbClr val="FFFFFF"/>
                </a:solidFill>
                <a:latin typeface="Noto Sans Arabic"/>
                <a:cs typeface="Noto Sans Arabic"/>
              </a:rPr>
              <a:t>الجدول والخانات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327400" y="3886200"/>
            <a:ext cx="8077200" cy="762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1600" b="0">
                <a:solidFill>
                  <a:srgbClr val="FBF8F1"/>
                </a:solidFill>
                <a:latin typeface="Noto Sans Arabic"/>
                <a:cs typeface="Noto Sans Arabic"/>
              </a:rPr>
              <a:t>خطة المراحل، وخريطة النقل إلى الملف المصمم، وما ينتظر الاعتماد.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87400" y="6502400"/>
            <a:ext cx="106172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l">
              <a:lnSpc>
                <a:spcPct val="140000"/>
              </a:lnSpc>
              <a:spcAft>
                <a:spcPts val="0"/>
              </a:spcAft>
            </a:pPr>
            <a:r>
              <a:rPr sz="900" b="0">
                <a:solidFill>
                  <a:srgbClr val="7E8CA0"/>
                </a:solidFill>
                <a:latin typeface="Noto Sans Arabic"/>
                <a:cs typeface="Noto Sans Arabic"/>
              </a:rPr>
              <a:t>36 / 42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87400" y="558800"/>
            <a:ext cx="10617200" cy="11430"/>
          </a:xfrm>
          <a:prstGeom prst="rect">
            <a:avLst/>
          </a:prstGeom>
          <a:solidFill>
            <a:srgbClr val="DCCF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87400" y="279400"/>
            <a:ext cx="106172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1050" b="1">
                <a:solidFill>
                  <a:srgbClr val="B8892E"/>
                </a:solidFill>
                <a:latin typeface="Noto Sans Arabic"/>
                <a:cs typeface="Noto Sans Arabic"/>
              </a:rPr>
              <a:t>06 · الجدول والخانات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87400" y="279400"/>
            <a:ext cx="11430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l">
              <a:lnSpc>
                <a:spcPct val="140000"/>
              </a:lnSpc>
              <a:spcAft>
                <a:spcPts val="0"/>
              </a:spcAft>
            </a:pPr>
            <a:r>
              <a:rPr sz="1000" b="0">
                <a:solidFill>
                  <a:srgbClr val="5C6675"/>
                </a:solidFill>
                <a:latin typeface="Noto Sans Arabic"/>
                <a:cs typeface="Noto Sans Arabic"/>
              </a:rPr>
              <a:t>37 / 42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87400" y="6502400"/>
            <a:ext cx="90932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850" b="0">
                <a:solidFill>
                  <a:srgbClr val="5C6675"/>
                </a:solidFill>
                <a:latin typeface="Noto Sans Arabic"/>
                <a:cs typeface="Noto Sans Arabic"/>
              </a:rPr>
              <a:t>تشغيل وإدارة مسرح الطفل — مهرجان صحار الخامس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880600" y="6502400"/>
            <a:ext cx="15240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l">
              <a:lnSpc>
                <a:spcPct val="140000"/>
              </a:lnSpc>
              <a:spcAft>
                <a:spcPts val="0"/>
              </a:spcAft>
            </a:pPr>
            <a:r>
              <a:rPr sz="850" b="0">
                <a:solidFill>
                  <a:srgbClr val="5C6675"/>
                </a:solidFill>
                <a:latin typeface="Noto Sans Arabic"/>
                <a:cs typeface="Noto Sans Arabic"/>
              </a:rPr>
              <a:t>PRS/26/081 · نسخة عمل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87400" y="711200"/>
            <a:ext cx="10617200" cy="838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5000"/>
              </a:lnSpc>
              <a:spcAft>
                <a:spcPts val="0"/>
              </a:spcAft>
            </a:pPr>
            <a:r>
              <a:rPr sz="2500" b="1">
                <a:solidFill>
                  <a:srgbClr val="082B53"/>
                </a:solidFill>
                <a:latin typeface="Noto Sans Arabic"/>
                <a:cs typeface="Noto Sans Arabic"/>
              </a:rPr>
              <a:t>خطة المراحل: جدول لا يفترض مدة كلية</a:t>
            </a:r>
          </a:p>
        </p:txBody>
      </p:sp>
      <p:sp>
        <p:nvSpPr>
          <p:cNvPr id="8" name="Rectangle 7"/>
          <p:cNvSpPr/>
          <p:nvPr/>
        </p:nvSpPr>
        <p:spPr>
          <a:xfrm>
            <a:off x="10185400" y="1574800"/>
            <a:ext cx="1219200" cy="50800"/>
          </a:xfrm>
          <a:prstGeom prst="rect">
            <a:avLst/>
          </a:prstGeom>
          <a:solidFill>
            <a:srgbClr val="B88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87400" y="1803400"/>
            <a:ext cx="10617200" cy="30670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55000"/>
              </a:lnSpc>
              <a:spcAft>
                <a:spcPts val="0"/>
              </a:spcAft>
            </a:pPr>
            <a:r>
              <a:rPr sz="1300" b="0">
                <a:solidFill>
                  <a:srgbClr val="123B66"/>
                </a:solidFill>
                <a:latin typeface="Noto Naskh Arabic"/>
                <a:cs typeface="Noto Naskh Arabic"/>
              </a:rPr>
              <a:t>المدة «45 يومًا» لم أجد ما يثبتها في المستندات المعتمدة؛ وثيقة المناقصة تتركها لتعبئة المتناقص في الملحق (أ).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787400" y="2211705"/>
          <a:ext cx="10617200" cy="186690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698752"/>
                <a:gridCol w="2123440"/>
                <a:gridCol w="4246880"/>
                <a:gridCol w="2548128"/>
              </a:tblGrid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Noto Sans Arabic"/>
                          <a:cs typeface="Noto Sans Arabic"/>
                        </a:rPr>
                        <a:t>التواريخ</a:t>
                      </a:r>
                    </a:p>
                  </a:txBody>
                  <a:tcPr marL="88900" marR="88900" marT="38100" marB="38100" anchor="ctr">
                    <a:solidFill>
                      <a:srgbClr val="082B53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Noto Sans Arabic"/>
                          <a:cs typeface="Noto Sans Arabic"/>
                        </a:rPr>
                        <a:t>المدة</a:t>
                      </a:r>
                    </a:p>
                  </a:txBody>
                  <a:tcPr marL="88900" marR="88900" marT="38100" marB="38100" anchor="ctr">
                    <a:solidFill>
                      <a:srgbClr val="082B53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Noto Sans Arabic"/>
                          <a:cs typeface="Noto Sans Arabic"/>
                        </a:rPr>
                        <a:t>نطاق العمل</a:t>
                      </a:r>
                    </a:p>
                  </a:txBody>
                  <a:tcPr marL="88900" marR="88900" marT="38100" marB="38100" anchor="ctr">
                    <a:solidFill>
                      <a:srgbClr val="082B53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Noto Sans Arabic"/>
                          <a:cs typeface="Noto Sans Arabic"/>
                        </a:rPr>
                        <a:t>المرحلة</a:t>
                      </a:r>
                    </a:p>
                  </a:txBody>
                  <a:tcPr marL="88900" marR="88900" marT="38100" marB="38100" anchor="ctr">
                    <a:solidFill>
                      <a:srgbClr val="082B53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«يُستكمل»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«يُستكمل» يُستكمل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الاعتمادات الفنية، البطاقات، البروفات الأولى، قوائم الفحص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1. التحضير والاعتمادات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«يُستكمل»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«يُستكمل» يُستكمل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التجهيز الفني، الصوت والإضاءة، البروفة الفنية العامة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2. التنصيب والتجارب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«يُستكمل»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«يُستكمل» يُستكمل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الفترات اليومية + دورة تجديد أسبوعية + العرض المميز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3. التشغيل والتجديد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«يُستكمل»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«يُستكمل» يُستكمل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التفكيك، جرد التجهيزات، محضر التسليم النهائي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4. التفكيك والتسليم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</a:tr>
            </a:tbl>
          </a:graphicData>
        </a:graphic>
      </p:graphicFrame>
      <p:sp>
        <p:nvSpPr>
          <p:cNvPr id="11" name="Rounded Rectangle 10"/>
          <p:cNvSpPr/>
          <p:nvPr/>
        </p:nvSpPr>
        <p:spPr>
          <a:xfrm>
            <a:off x="787400" y="5851525"/>
            <a:ext cx="10617200" cy="447675"/>
          </a:xfrm>
          <a:prstGeom prst="roundRect">
            <a:avLst>
              <a:gd name="adj" fmla="val 10000"/>
            </a:avLst>
          </a:prstGeom>
          <a:solidFill>
            <a:srgbClr val="EFE7D8"/>
          </a:solidFill>
          <a:ln w="12700">
            <a:solidFill>
              <a:srgbClr val="DCCF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11353800" y="5902325"/>
            <a:ext cx="50800" cy="346075"/>
          </a:xfrm>
          <a:prstGeom prst="rect">
            <a:avLst/>
          </a:prstGeom>
          <a:solidFill>
            <a:srgbClr val="B88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65200" y="5953125"/>
            <a:ext cx="10185400" cy="26987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50000"/>
              </a:lnSpc>
              <a:spcAft>
                <a:spcPts val="0"/>
              </a:spcAft>
            </a:pPr>
            <a:r>
              <a:rPr sz="1150" b="0">
                <a:solidFill>
                  <a:srgbClr val="082B53"/>
                </a:solidFill>
                <a:latin typeface="Noto Sans Arabic"/>
                <a:cs typeface="Noto Sans Arabic"/>
              </a:rPr>
              <a:t>دورة التجديد تبقى أسبوعية لأنها شرط قائم بذاته (222 ص28)، ولا تعتمد على المدة الكلية. تُملأ المدة من الملحق (أ) بعد اعتمادها.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87400" y="558800"/>
            <a:ext cx="10617200" cy="11430"/>
          </a:xfrm>
          <a:prstGeom prst="rect">
            <a:avLst/>
          </a:prstGeom>
          <a:solidFill>
            <a:srgbClr val="DCCF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87400" y="279400"/>
            <a:ext cx="106172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1050" b="1">
                <a:solidFill>
                  <a:srgbClr val="B8892E"/>
                </a:solidFill>
                <a:latin typeface="Noto Sans Arabic"/>
                <a:cs typeface="Noto Sans Arabic"/>
              </a:rPr>
              <a:t>06 · الجدول والخانات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87400" y="279400"/>
            <a:ext cx="11430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l">
              <a:lnSpc>
                <a:spcPct val="140000"/>
              </a:lnSpc>
              <a:spcAft>
                <a:spcPts val="0"/>
              </a:spcAft>
            </a:pPr>
            <a:r>
              <a:rPr sz="1000" b="0">
                <a:solidFill>
                  <a:srgbClr val="5C6675"/>
                </a:solidFill>
                <a:latin typeface="Noto Sans Arabic"/>
                <a:cs typeface="Noto Sans Arabic"/>
              </a:rPr>
              <a:t>38 / 42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87400" y="6502400"/>
            <a:ext cx="90932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850" b="0">
                <a:solidFill>
                  <a:srgbClr val="5C6675"/>
                </a:solidFill>
                <a:latin typeface="Noto Sans Arabic"/>
                <a:cs typeface="Noto Sans Arabic"/>
              </a:rPr>
              <a:t>تشغيل وإدارة مسرح الطفل — مهرجان صحار الخامس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880600" y="6502400"/>
            <a:ext cx="15240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l">
              <a:lnSpc>
                <a:spcPct val="140000"/>
              </a:lnSpc>
              <a:spcAft>
                <a:spcPts val="0"/>
              </a:spcAft>
            </a:pPr>
            <a:r>
              <a:rPr sz="850" b="0">
                <a:solidFill>
                  <a:srgbClr val="5C6675"/>
                </a:solidFill>
                <a:latin typeface="Noto Sans Arabic"/>
                <a:cs typeface="Noto Sans Arabic"/>
              </a:rPr>
              <a:t>PRS/26/081 · نسخة عمل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87400" y="711200"/>
            <a:ext cx="10617200" cy="838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5000"/>
              </a:lnSpc>
              <a:spcAft>
                <a:spcPts val="0"/>
              </a:spcAft>
            </a:pPr>
            <a:r>
              <a:rPr sz="2500" b="1">
                <a:solidFill>
                  <a:srgbClr val="082B53"/>
                </a:solidFill>
                <a:latin typeface="Noto Sans Arabic"/>
                <a:cs typeface="Noto Sans Arabic"/>
              </a:rPr>
              <a:t>خريطة النقل إلى الملف المصمم</a:t>
            </a:r>
          </a:p>
        </p:txBody>
      </p:sp>
      <p:sp>
        <p:nvSpPr>
          <p:cNvPr id="8" name="Rectangle 7"/>
          <p:cNvSpPr/>
          <p:nvPr/>
        </p:nvSpPr>
        <p:spPr>
          <a:xfrm>
            <a:off x="10185400" y="1574800"/>
            <a:ext cx="1219200" cy="50800"/>
          </a:xfrm>
          <a:prstGeom prst="rect">
            <a:avLst/>
          </a:prstGeom>
          <a:solidFill>
            <a:srgbClr val="B88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87400" y="1803400"/>
            <a:ext cx="10617200" cy="30670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55000"/>
              </a:lnSpc>
              <a:spcAft>
                <a:spcPts val="0"/>
              </a:spcAft>
            </a:pPr>
            <a:r>
              <a:rPr sz="1300" b="0">
                <a:solidFill>
                  <a:srgbClr val="123B66"/>
                </a:solidFill>
                <a:latin typeface="Noto Naskh Arabic"/>
                <a:cs typeface="Noto Naskh Arabic"/>
              </a:rPr>
              <a:t>موجّهة إلى من ينفّذ التعديل في ملف التصميم: الصفحة، الإجراء، والنص الجاهز في هذه النسخة.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787400" y="2211705"/>
          <a:ext cx="10617199" cy="336042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3822191"/>
                <a:gridCol w="5096256"/>
                <a:gridCol w="1698752"/>
              </a:tblGrid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Noto Sans Arabic"/>
                          <a:cs typeface="Noto Sans Arabic"/>
                        </a:rPr>
                        <a:t>النص</a:t>
                      </a:r>
                    </a:p>
                  </a:txBody>
                  <a:tcPr marL="88900" marR="88900" marT="38100" marB="38100" anchor="ctr">
                    <a:solidFill>
                      <a:srgbClr val="082B53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Noto Sans Arabic"/>
                          <a:cs typeface="Noto Sans Arabic"/>
                        </a:rPr>
                        <a:t>الإجراء</a:t>
                      </a:r>
                    </a:p>
                  </a:txBody>
                  <a:tcPr marL="88900" marR="88900" marT="38100" marB="38100" anchor="ctr">
                    <a:solidFill>
                      <a:srgbClr val="082B53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Noto Sans Arabic"/>
                          <a:cs typeface="Noto Sans Arabic"/>
                        </a:rPr>
                        <a:t>الصفحة</a:t>
                      </a:r>
                    </a:p>
                  </a:txBody>
                  <a:tcPr marL="88900" marR="88900" marT="38100" marB="38100" anchor="ctr">
                    <a:solidFill>
                      <a:srgbClr val="082B53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30-45 دقيقة فعلية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إضافة سطر مدة التشغيل أسفل «عرض قصير قوي»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ص05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بطاقة «الضوء والحكاية»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تصحيح مدة البطاقة من 12-15 إلى 20-30، وإضافة سطر الفقرة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ص47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النص البديل بنصّه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حذف فقرة ألعاب النار نهائيًا وإدراج البديل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ص47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بطاقة الفقرة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إدراج بطاقة «حكاية الظل» كفقرة مترابطة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ص42-48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تعريف الفترة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سطر مدة التشغيل أعلى الجدول وتفسير فاصل الـ30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ص08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المدة من الملحق (أ)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حذف «45 يومًا» و«ألعاب النار» من الغلاف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ص51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30-45 بلا أزمنة محيطة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تعريف الفترة بدل صيغة الاستقبال/التصوير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ص52 و54 و56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«يُستكمل» بانتظار المحتوى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إكمال «هوية بصرية» وإصلاح الرمزين في بطاقة الشاشة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ص10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</a:tr>
            </a:tbl>
          </a:graphicData>
        </a:graphic>
      </p:graphicFrame>
      <p:sp>
        <p:nvSpPr>
          <p:cNvPr id="11" name="Rounded Rectangle 10"/>
          <p:cNvSpPr/>
          <p:nvPr/>
        </p:nvSpPr>
        <p:spPr>
          <a:xfrm>
            <a:off x="787400" y="5851525"/>
            <a:ext cx="10617200" cy="447675"/>
          </a:xfrm>
          <a:prstGeom prst="roundRect">
            <a:avLst>
              <a:gd name="adj" fmla="val 10000"/>
            </a:avLst>
          </a:prstGeom>
          <a:solidFill>
            <a:srgbClr val="EFE7D8"/>
          </a:solidFill>
          <a:ln w="12700">
            <a:solidFill>
              <a:srgbClr val="DCCF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11353800" y="5902325"/>
            <a:ext cx="50800" cy="346075"/>
          </a:xfrm>
          <a:prstGeom prst="rect">
            <a:avLst/>
          </a:prstGeom>
          <a:solidFill>
            <a:srgbClr val="B88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65200" y="5953125"/>
            <a:ext cx="10185400" cy="26987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50000"/>
              </a:lnSpc>
              <a:spcAft>
                <a:spcPts val="0"/>
              </a:spcAft>
            </a:pPr>
            <a:r>
              <a:rPr sz="1150" b="0">
                <a:solidFill>
                  <a:srgbClr val="082B53"/>
                </a:solidFill>
                <a:latin typeface="Noto Sans Arabic"/>
                <a:cs typeface="Noto Sans Arabic"/>
              </a:rPr>
              <a:t>بعد التنفيذ: البحث عن «نار» و«لهب» و«45 يومًا» يجب ألا يعطي نتيجة في أي صفحة.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87400" y="558800"/>
            <a:ext cx="10617200" cy="11430"/>
          </a:xfrm>
          <a:prstGeom prst="rect">
            <a:avLst/>
          </a:prstGeom>
          <a:solidFill>
            <a:srgbClr val="DCCF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87400" y="279400"/>
            <a:ext cx="106172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1050" b="1">
                <a:solidFill>
                  <a:srgbClr val="B8892E"/>
                </a:solidFill>
                <a:latin typeface="Noto Sans Arabic"/>
                <a:cs typeface="Noto Sans Arabic"/>
              </a:rPr>
              <a:t>06 · الجدول والخانات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87400" y="279400"/>
            <a:ext cx="11430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l">
              <a:lnSpc>
                <a:spcPct val="140000"/>
              </a:lnSpc>
              <a:spcAft>
                <a:spcPts val="0"/>
              </a:spcAft>
            </a:pPr>
            <a:r>
              <a:rPr sz="1000" b="0">
                <a:solidFill>
                  <a:srgbClr val="5C6675"/>
                </a:solidFill>
                <a:latin typeface="Noto Sans Arabic"/>
                <a:cs typeface="Noto Sans Arabic"/>
              </a:rPr>
              <a:t>39 / 42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87400" y="6502400"/>
            <a:ext cx="90932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850" b="0">
                <a:solidFill>
                  <a:srgbClr val="5C6675"/>
                </a:solidFill>
                <a:latin typeface="Noto Sans Arabic"/>
                <a:cs typeface="Noto Sans Arabic"/>
              </a:rPr>
              <a:t>تشغيل وإدارة مسرح الطفل — مهرجان صحار الخامس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880600" y="6502400"/>
            <a:ext cx="15240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l">
              <a:lnSpc>
                <a:spcPct val="140000"/>
              </a:lnSpc>
              <a:spcAft>
                <a:spcPts val="0"/>
              </a:spcAft>
            </a:pPr>
            <a:r>
              <a:rPr sz="850" b="0">
                <a:solidFill>
                  <a:srgbClr val="5C6675"/>
                </a:solidFill>
                <a:latin typeface="Noto Sans Arabic"/>
                <a:cs typeface="Noto Sans Arabic"/>
              </a:rPr>
              <a:t>PRS/26/081 · نسخة عمل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87400" y="711200"/>
            <a:ext cx="10617200" cy="838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5000"/>
              </a:lnSpc>
              <a:spcAft>
                <a:spcPts val="0"/>
              </a:spcAft>
            </a:pPr>
            <a:r>
              <a:rPr sz="2500" b="1">
                <a:solidFill>
                  <a:srgbClr val="082B53"/>
                </a:solidFill>
                <a:latin typeface="Noto Sans Arabic"/>
                <a:cs typeface="Noto Sans Arabic"/>
              </a:rPr>
              <a:t>الخانات المفتوحة: عشر معلومات لم تُقدَّر</a:t>
            </a:r>
          </a:p>
        </p:txBody>
      </p:sp>
      <p:sp>
        <p:nvSpPr>
          <p:cNvPr id="8" name="Rectangle 7"/>
          <p:cNvSpPr/>
          <p:nvPr/>
        </p:nvSpPr>
        <p:spPr>
          <a:xfrm>
            <a:off x="10185400" y="1574800"/>
            <a:ext cx="1219200" cy="50800"/>
          </a:xfrm>
          <a:prstGeom prst="rect">
            <a:avLst/>
          </a:prstGeom>
          <a:solidFill>
            <a:srgbClr val="B88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787400" y="1803400"/>
          <a:ext cx="10617200" cy="336042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3397504"/>
                <a:gridCol w="2123440"/>
                <a:gridCol w="2123440"/>
                <a:gridCol w="2972816"/>
              </a:tblGrid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Noto Sans Arabic"/>
                          <a:cs typeface="Noto Sans Arabic"/>
                        </a:rPr>
                        <a:t>أثر غيابها</a:t>
                      </a:r>
                    </a:p>
                  </a:txBody>
                  <a:tcPr marL="88900" marR="88900" marT="38100" marB="38100" anchor="ctr">
                    <a:solidFill>
                      <a:srgbClr val="082B53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Noto Sans Arabic"/>
                          <a:cs typeface="Noto Sans Arabic"/>
                        </a:rPr>
                        <a:t>من يوفّرها</a:t>
                      </a:r>
                    </a:p>
                  </a:txBody>
                  <a:tcPr marL="88900" marR="88900" marT="38100" marB="38100" anchor="ctr">
                    <a:solidFill>
                      <a:srgbClr val="082B53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Noto Sans Arabic"/>
                          <a:cs typeface="Noto Sans Arabic"/>
                        </a:rPr>
                        <a:t>الموضع</a:t>
                      </a:r>
                    </a:p>
                  </a:txBody>
                  <a:tcPr marL="88900" marR="88900" marT="38100" marB="38100" anchor="ctr">
                    <a:solidFill>
                      <a:srgbClr val="082B53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Noto Sans Arabic"/>
                          <a:cs typeface="Noto Sans Arabic"/>
                        </a:rPr>
                        <a:t>الخانة</a:t>
                      </a:r>
                    </a:p>
                  </a:txBody>
                  <a:tcPr marL="88900" marR="88900" marT="38100" marB="38100" anchor="ctr">
                    <a:solidFill>
                      <a:srgbClr val="082B53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البرنامج الزمني بلا مرجع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اللجنة / الملحق (أ)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الغلاف وص51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المدة التعاقدية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تعارض هوية بين الملفين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الشركة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الغلاف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الاسم القانوني والسجل التجاري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خطة الإخلاء تبقى عامة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اللجنة / الدفاع المدني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القسم 4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السعة والمقاعد والمخارج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شرط 12 بلا استيفاء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الشركة + اللجنة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القسمان 4 و5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العدد الآمن للأطفال على المسرح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ضوابط وصفية لا رقمية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مسؤول السلامة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القسم 3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حدود الصوت والوميض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شرط 23 جزئي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الشركة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ص12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نسبة التعمين وتوزيع الـ50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يبقى وسم «مقترح»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اللجنة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القسم 2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اعتماد الفقرتين المترابطتين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الغلاف ناقص بصريًا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الشركة / اللجنة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الغلاف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شعار الشركة وشعارات الجهات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</a:tr>
            </a:tbl>
          </a:graphicData>
        </a:graphic>
      </p:graphicFrame>
      <p:sp>
        <p:nvSpPr>
          <p:cNvPr id="10" name="Rounded Rectangle 9"/>
          <p:cNvSpPr/>
          <p:nvPr/>
        </p:nvSpPr>
        <p:spPr>
          <a:xfrm>
            <a:off x="787400" y="5851525"/>
            <a:ext cx="10617200" cy="447675"/>
          </a:xfrm>
          <a:prstGeom prst="roundRect">
            <a:avLst>
              <a:gd name="adj" fmla="val 10000"/>
            </a:avLst>
          </a:prstGeom>
          <a:solidFill>
            <a:srgbClr val="EFE7D8"/>
          </a:solidFill>
          <a:ln w="12700">
            <a:solidFill>
              <a:srgbClr val="DCCF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11353800" y="5902325"/>
            <a:ext cx="50800" cy="346075"/>
          </a:xfrm>
          <a:prstGeom prst="rect">
            <a:avLst/>
          </a:prstGeom>
          <a:solidFill>
            <a:srgbClr val="B88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65200" y="5953125"/>
            <a:ext cx="10185400" cy="26987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50000"/>
              </a:lnSpc>
              <a:spcAft>
                <a:spcPts val="0"/>
              </a:spcAft>
            </a:pPr>
            <a:r>
              <a:rPr sz="1150" b="0">
                <a:solidFill>
                  <a:srgbClr val="082B53"/>
                </a:solidFill>
                <a:latin typeface="Noto Sans Arabic"/>
                <a:cs typeface="Noto Sans Arabic"/>
              </a:rPr>
              <a:t>لم أحذف خانة لأني لا أملك بياناتها، ولم أملأها بتقدير: الخانة الظاهرة أفضل من رقم مخترع.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87400" y="558800"/>
            <a:ext cx="10617200" cy="11430"/>
          </a:xfrm>
          <a:prstGeom prst="rect">
            <a:avLst/>
          </a:prstGeom>
          <a:solidFill>
            <a:srgbClr val="DCCF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87400" y="279400"/>
            <a:ext cx="106172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1050" b="1">
                <a:solidFill>
                  <a:srgbClr val="B8892E"/>
                </a:solidFill>
                <a:latin typeface="Noto Sans Arabic"/>
                <a:cs typeface="Noto Sans Arabic"/>
              </a:rPr>
              <a:t>06 · الجدول والخانات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87400" y="279400"/>
            <a:ext cx="11430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l">
              <a:lnSpc>
                <a:spcPct val="140000"/>
              </a:lnSpc>
              <a:spcAft>
                <a:spcPts val="0"/>
              </a:spcAft>
            </a:pPr>
            <a:r>
              <a:rPr sz="1000" b="0">
                <a:solidFill>
                  <a:srgbClr val="5C6675"/>
                </a:solidFill>
                <a:latin typeface="Noto Sans Arabic"/>
                <a:cs typeface="Noto Sans Arabic"/>
              </a:rPr>
              <a:t>40 / 42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87400" y="6502400"/>
            <a:ext cx="90932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850" b="0">
                <a:solidFill>
                  <a:srgbClr val="5C6675"/>
                </a:solidFill>
                <a:latin typeface="Noto Sans Arabic"/>
                <a:cs typeface="Noto Sans Arabic"/>
              </a:rPr>
              <a:t>تشغيل وإدارة مسرح الطفل — مهرجان صحار الخامس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880600" y="6502400"/>
            <a:ext cx="15240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l">
              <a:lnSpc>
                <a:spcPct val="140000"/>
              </a:lnSpc>
              <a:spcAft>
                <a:spcPts val="0"/>
              </a:spcAft>
            </a:pPr>
            <a:r>
              <a:rPr sz="850" b="0">
                <a:solidFill>
                  <a:srgbClr val="5C6675"/>
                </a:solidFill>
                <a:latin typeface="Noto Sans Arabic"/>
                <a:cs typeface="Noto Sans Arabic"/>
              </a:rPr>
              <a:t>PRS/26/081 · نسخة عمل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87400" y="711200"/>
            <a:ext cx="10617200" cy="838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5000"/>
              </a:lnSpc>
              <a:spcAft>
                <a:spcPts val="0"/>
              </a:spcAft>
            </a:pPr>
            <a:r>
              <a:rPr sz="2500" b="1">
                <a:solidFill>
                  <a:srgbClr val="082B53"/>
                </a:solidFill>
                <a:latin typeface="Noto Sans Arabic"/>
                <a:cs typeface="Noto Sans Arabic"/>
              </a:rPr>
              <a:t>ما يبقى بحاجة إلى تأكيد قبل الإصدار النهائي</a:t>
            </a:r>
          </a:p>
        </p:txBody>
      </p:sp>
      <p:sp>
        <p:nvSpPr>
          <p:cNvPr id="8" name="Rectangle 7"/>
          <p:cNvSpPr/>
          <p:nvPr/>
        </p:nvSpPr>
        <p:spPr>
          <a:xfrm>
            <a:off x="10185400" y="1574800"/>
            <a:ext cx="1219200" cy="50800"/>
          </a:xfrm>
          <a:prstGeom prst="rect">
            <a:avLst/>
          </a:prstGeom>
          <a:solidFill>
            <a:srgbClr val="B88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787400" y="1803400"/>
          <a:ext cx="10617198" cy="336042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3822191"/>
                <a:gridCol w="1911095"/>
                <a:gridCol w="4883912"/>
              </a:tblGrid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Noto Sans Arabic"/>
                          <a:cs typeface="Noto Sans Arabic"/>
                        </a:rPr>
                        <a:t>الأثر إن بقي معلّقًا</a:t>
                      </a:r>
                    </a:p>
                  </a:txBody>
                  <a:tcPr marL="88900" marR="88900" marT="38100" marB="38100" anchor="ctr">
                    <a:solidFill>
                      <a:srgbClr val="082B53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Noto Sans Arabic"/>
                          <a:cs typeface="Noto Sans Arabic"/>
                        </a:rPr>
                        <a:t>الجهة</a:t>
                      </a:r>
                    </a:p>
                  </a:txBody>
                  <a:tcPr marL="88900" marR="88900" marT="38100" marB="38100" anchor="ctr">
                    <a:solidFill>
                      <a:srgbClr val="082B53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Noto Sans Arabic"/>
                          <a:cs typeface="Noto Sans Arabic"/>
                        </a:rPr>
                        <a:t>البند</a:t>
                      </a:r>
                    </a:p>
                  </a:txBody>
                  <a:tcPr marL="88900" marR="88900" marT="38100" marB="38100" anchor="ctr">
                    <a:solidFill>
                      <a:srgbClr val="082B53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تركيبة الفترة غير مثبتة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الشركة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مدة العرض الرئيسي الفعلية: 20 أم 25 أم 30 دقيقة؟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بند المدة يبقى غير مستوفى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الشركة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القدرة على تقديم «حكاية الظل» في كل فترة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وسم «مقترح» يبقى ظاهرًا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اللجنة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اعتماد الفقرتين في البرنامج الفني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الجداول بحقول مفتوحة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اللجنة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مدة الإنجاز وتاريخ بداية التشغيل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خطة الإخلاء عامة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اللجنة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السعة والمخارج والعدد الآمن للأطفال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لا التزام بنص لم يصل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اللجنة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سياسة حماية الطفل المعتمدة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تعارض هوية في وثيقة رسمية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الشركة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الاسم القانوني الموحّد للكيان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ملف التقديم لا يُغلق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الشركة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التسعير وجدول الكميات والضمانات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</a:tr>
            </a:tbl>
          </a:graphicData>
        </a:graphic>
      </p:graphicFrame>
      <p:sp>
        <p:nvSpPr>
          <p:cNvPr id="10" name="Rounded Rectangle 9"/>
          <p:cNvSpPr/>
          <p:nvPr/>
        </p:nvSpPr>
        <p:spPr>
          <a:xfrm>
            <a:off x="787400" y="5851525"/>
            <a:ext cx="10617200" cy="447675"/>
          </a:xfrm>
          <a:prstGeom prst="roundRect">
            <a:avLst>
              <a:gd name="adj" fmla="val 10000"/>
            </a:avLst>
          </a:prstGeom>
          <a:solidFill>
            <a:srgbClr val="EFE7D8"/>
          </a:solidFill>
          <a:ln w="12700">
            <a:solidFill>
              <a:srgbClr val="DCCF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11353800" y="5902325"/>
            <a:ext cx="50800" cy="346075"/>
          </a:xfrm>
          <a:prstGeom prst="rect">
            <a:avLst/>
          </a:prstGeom>
          <a:solidFill>
            <a:srgbClr val="B88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65200" y="5953125"/>
            <a:ext cx="10185400" cy="26987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50000"/>
              </a:lnSpc>
              <a:spcAft>
                <a:spcPts val="0"/>
              </a:spcAft>
            </a:pPr>
            <a:r>
              <a:rPr sz="1150" b="0">
                <a:solidFill>
                  <a:srgbClr val="082B53"/>
                </a:solidFill>
                <a:latin typeface="Noto Sans Arabic"/>
                <a:cs typeface="Noto Sans Arabic"/>
              </a:rPr>
              <a:t>هذه البنود ليست صياغة تحتاج تحسينًا، بل معلومات وقرارات تحتاج جهةً توفّرها.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87400" y="558800"/>
            <a:ext cx="10617200" cy="11430"/>
          </a:xfrm>
          <a:prstGeom prst="rect">
            <a:avLst/>
          </a:prstGeom>
          <a:solidFill>
            <a:srgbClr val="DCCF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87400" y="279400"/>
            <a:ext cx="106172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1050" b="1">
                <a:solidFill>
                  <a:srgbClr val="B8892E"/>
                </a:solidFill>
                <a:latin typeface="Noto Sans Arabic"/>
                <a:cs typeface="Noto Sans Arabic"/>
              </a:rPr>
              <a:t>06 · الجدول والخانات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87400" y="279400"/>
            <a:ext cx="11430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l">
              <a:lnSpc>
                <a:spcPct val="140000"/>
              </a:lnSpc>
              <a:spcAft>
                <a:spcPts val="0"/>
              </a:spcAft>
            </a:pPr>
            <a:r>
              <a:rPr sz="1000" b="0">
                <a:solidFill>
                  <a:srgbClr val="5C6675"/>
                </a:solidFill>
                <a:latin typeface="Noto Sans Arabic"/>
                <a:cs typeface="Noto Sans Arabic"/>
              </a:rPr>
              <a:t>41 / 42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87400" y="6502400"/>
            <a:ext cx="90932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850" b="0">
                <a:solidFill>
                  <a:srgbClr val="5C6675"/>
                </a:solidFill>
                <a:latin typeface="Noto Sans Arabic"/>
                <a:cs typeface="Noto Sans Arabic"/>
              </a:rPr>
              <a:t>تشغيل وإدارة مسرح الطفل — مهرجان صحار الخامس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880600" y="6502400"/>
            <a:ext cx="15240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l">
              <a:lnSpc>
                <a:spcPct val="140000"/>
              </a:lnSpc>
              <a:spcAft>
                <a:spcPts val="0"/>
              </a:spcAft>
            </a:pPr>
            <a:r>
              <a:rPr sz="850" b="0">
                <a:solidFill>
                  <a:srgbClr val="5C6675"/>
                </a:solidFill>
                <a:latin typeface="Noto Sans Arabic"/>
                <a:cs typeface="Noto Sans Arabic"/>
              </a:rPr>
              <a:t>PRS/26/081 · نسخة عمل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87400" y="711200"/>
            <a:ext cx="10617200" cy="838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5000"/>
              </a:lnSpc>
              <a:spcAft>
                <a:spcPts val="0"/>
              </a:spcAft>
            </a:pPr>
            <a:r>
              <a:rPr sz="2500" b="1">
                <a:solidFill>
                  <a:srgbClr val="082B53"/>
                </a:solidFill>
                <a:latin typeface="Noto Sans Arabic"/>
                <a:cs typeface="Noto Sans Arabic"/>
              </a:rPr>
              <a:t>الشعارات: ما أُدرج وما بقي محجوزًا</a:t>
            </a:r>
          </a:p>
        </p:txBody>
      </p:sp>
      <p:sp>
        <p:nvSpPr>
          <p:cNvPr id="8" name="Rectangle 7"/>
          <p:cNvSpPr/>
          <p:nvPr/>
        </p:nvSpPr>
        <p:spPr>
          <a:xfrm>
            <a:off x="10185400" y="1574800"/>
            <a:ext cx="1219200" cy="50800"/>
          </a:xfrm>
          <a:prstGeom prst="rect">
            <a:avLst/>
          </a:prstGeom>
          <a:solidFill>
            <a:srgbClr val="B88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787400" y="1803400"/>
          <a:ext cx="10617199" cy="224028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123440"/>
                <a:gridCol w="3397504"/>
                <a:gridCol w="1911095"/>
                <a:gridCol w="3185160"/>
              </a:tblGrid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Noto Sans Arabic"/>
                          <a:cs typeface="Noto Sans Arabic"/>
                        </a:rPr>
                        <a:t>الحالة</a:t>
                      </a:r>
                    </a:p>
                  </a:txBody>
                  <a:tcPr marL="88900" marR="88900" marT="38100" marB="38100" anchor="ctr">
                    <a:solidFill>
                      <a:srgbClr val="082B53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Noto Sans Arabic"/>
                          <a:cs typeface="Noto Sans Arabic"/>
                        </a:rPr>
                        <a:t>الاستخدام</a:t>
                      </a:r>
                    </a:p>
                  </a:txBody>
                  <a:tcPr marL="88900" marR="88900" marT="38100" marB="38100" anchor="ctr">
                    <a:solidFill>
                      <a:srgbClr val="082B53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Noto Sans Arabic"/>
                          <a:cs typeface="Noto Sans Arabic"/>
                        </a:rPr>
                        <a:t>المصدر</a:t>
                      </a:r>
                    </a:p>
                  </a:txBody>
                  <a:tcPr marL="88900" marR="88900" marT="38100" marB="38100" anchor="ctr">
                    <a:solidFill>
                      <a:srgbClr val="082B53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Noto Sans Arabic"/>
                          <a:cs typeface="Noto Sans Arabic"/>
                        </a:rPr>
                        <a:t>العنصر</a:t>
                      </a:r>
                    </a:p>
                  </a:txBody>
                  <a:tcPr marL="88900" marR="88900" marT="38100" marB="38100" anchor="ctr">
                    <a:solidFill>
                      <a:srgbClr val="082B53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مُدرج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الغلاف والخاتمة على الخلفية الداكنة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999.pdf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شعار مهرجان صحار — ذهبي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محفوظ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جاهز للأغلفة الفاتحة والطباعة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888.pdf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شعار مهرجان صحار — أزرق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غير مستخدمة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لم تُدرج — لا تحمل نصًا ولا تُعرف وظيفتها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777.pdf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الصورة العريضة 1920×1080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«يُستكمل» يُستكمل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موضع محجوز في الغلاف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لا ملف مستقل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شعار الشركة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«يُستكمل» تُستكمل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مواضع محجوزة أسفل الغلاف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لا ملفات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شعارات الجهات الشريكة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</a:tr>
            </a:tbl>
          </a:graphicData>
        </a:graphic>
      </p:graphicFrame>
      <p:sp>
        <p:nvSpPr>
          <p:cNvPr id="10" name="Rounded Rectangle 9"/>
          <p:cNvSpPr/>
          <p:nvPr/>
        </p:nvSpPr>
        <p:spPr>
          <a:xfrm>
            <a:off x="787400" y="5851525"/>
            <a:ext cx="10617200" cy="447675"/>
          </a:xfrm>
          <a:prstGeom prst="roundRect">
            <a:avLst>
              <a:gd name="adj" fmla="val 10000"/>
            </a:avLst>
          </a:prstGeom>
          <a:solidFill>
            <a:srgbClr val="EFE7D8"/>
          </a:solidFill>
          <a:ln w="12700">
            <a:solidFill>
              <a:srgbClr val="DCCF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11353800" y="5902325"/>
            <a:ext cx="50800" cy="346075"/>
          </a:xfrm>
          <a:prstGeom prst="rect">
            <a:avLst/>
          </a:prstGeom>
          <a:solidFill>
            <a:srgbClr val="B88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65200" y="5953125"/>
            <a:ext cx="10185400" cy="26987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50000"/>
              </a:lnSpc>
              <a:spcAft>
                <a:spcPts val="0"/>
              </a:spcAft>
            </a:pPr>
            <a:r>
              <a:rPr sz="1150" b="0">
                <a:solidFill>
                  <a:srgbClr val="082B53"/>
                </a:solidFill>
                <a:latin typeface="Noto Sans Arabic"/>
                <a:cs typeface="Noto Sans Arabic"/>
              </a:rPr>
              <a:t>لم أمدّد الشعار ولا غيّرت ألوانه. للطباعة الكبيرة يلزم الملف المتجهي من مصمم المهرجان، و888.pdf نفسه متجهي.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82B5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228600" y="228600"/>
            <a:ext cx="11734800" cy="6400800"/>
          </a:xfrm>
          <a:prstGeom prst="rect">
            <a:avLst/>
          </a:prstGeom>
          <a:noFill/>
          <a:ln w="15875">
            <a:solidFill>
              <a:srgbClr val="B889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suhar_gold_60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79000" y="609600"/>
            <a:ext cx="1625600" cy="90774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324600" y="2489200"/>
            <a:ext cx="5080000" cy="279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1200" b="1">
                <a:solidFill>
                  <a:srgbClr val="D9B66C"/>
                </a:solidFill>
                <a:latin typeface="Noto Sans Arabic"/>
                <a:cs typeface="Noto Sans Arabic"/>
              </a:rPr>
              <a:t>الخاتمة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87400" y="2870200"/>
            <a:ext cx="10617200" cy="889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0000"/>
              </a:lnSpc>
              <a:spcAft>
                <a:spcPts val="0"/>
              </a:spcAft>
            </a:pPr>
            <a:r>
              <a:rPr sz="3400" b="1">
                <a:solidFill>
                  <a:srgbClr val="FFFFFF"/>
                </a:solidFill>
                <a:latin typeface="Noto Sans Arabic"/>
                <a:cs typeface="Noto Sans Arabic"/>
              </a:rPr>
              <a:t>ما تسلّمه هذه النسخة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7400" y="3810000"/>
            <a:ext cx="10617200" cy="381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1500" b="0">
                <a:solidFill>
                  <a:srgbClr val="D9B66C"/>
                </a:solidFill>
                <a:latin typeface="Noto Sans Arabic"/>
                <a:cs typeface="Noto Sans Arabic"/>
              </a:rPr>
              <a:t>عرض كامل قابل للتعديل، وهوية بصرية محفوظة، وكل فجوة معلنة في موضعها.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68400" y="4470400"/>
            <a:ext cx="9855200" cy="33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 marL="228600" indent="-228600">
              <a:lnSpc>
                <a:spcPct val="150000"/>
              </a:lnSpc>
              <a:spcAft>
                <a:spcPts val="0"/>
              </a:spcAft>
              <a:buClr>
                <a:srgbClr val="B8892E"/>
              </a:buClr>
              <a:buFont typeface="Arial"/>
              <a:buChar char="◆"/>
            </a:pPr>
            <a:r>
              <a:rPr sz="1250" b="0">
                <a:solidFill>
                  <a:srgbClr val="FBF8F1"/>
                </a:solidFill>
                <a:latin typeface="Noto Sans Arabic"/>
                <a:cs typeface="Noto Sans Arabic"/>
              </a:rPr>
              <a:t>بنية العرض ومحتواه محفوظان، مع تعديلات ثلاثة منفَّذة نصًّا ووسم صريح لما ينتظر الاعتماد.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68400" y="4851400"/>
            <a:ext cx="9855200" cy="33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 marL="228600" indent="-228600">
              <a:lnSpc>
                <a:spcPct val="150000"/>
              </a:lnSpc>
              <a:spcAft>
                <a:spcPts val="0"/>
              </a:spcAft>
              <a:buClr>
                <a:srgbClr val="B8892E"/>
              </a:buClr>
              <a:buFont typeface="Arial"/>
              <a:buChar char="◆"/>
            </a:pPr>
            <a:r>
              <a:rPr sz="1250" b="0">
                <a:solidFill>
                  <a:srgbClr val="FBF8F1"/>
                </a:solidFill>
                <a:latin typeface="Noto Sans Arabic"/>
                <a:cs typeface="Noto Sans Arabic"/>
              </a:rPr>
              <a:t>خطة السلامة مدمجة في مواضعها، وأرقام الطوارئ الثمانية منقولة كما وردت.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68400" y="5232400"/>
            <a:ext cx="9855200" cy="33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 marL="228600" indent="-228600">
              <a:lnSpc>
                <a:spcPct val="150000"/>
              </a:lnSpc>
              <a:spcAft>
                <a:spcPts val="0"/>
              </a:spcAft>
              <a:buClr>
                <a:srgbClr val="B8892E"/>
              </a:buClr>
              <a:buFont typeface="Arial"/>
              <a:buChar char="◆"/>
            </a:pPr>
            <a:r>
              <a:rPr sz="1250" b="0">
                <a:solidFill>
                  <a:srgbClr val="FBF8F1"/>
                </a:solidFill>
                <a:latin typeface="Noto Sans Arabic"/>
                <a:cs typeface="Noto Sans Arabic"/>
              </a:rPr>
              <a:t>الصفحة 13 تبقى خارج المراجعة، ولا يُوصف الملف بأنه مكتمل قبل ورودها.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87400" y="5969000"/>
            <a:ext cx="10617200" cy="254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1000" b="0">
                <a:solidFill>
                  <a:srgbClr val="C9B78E"/>
                </a:solidFill>
                <a:latin typeface="Noto Sans Arabic"/>
                <a:cs typeface="Noto Sans Arabic"/>
              </a:rPr>
              <a:t>الإصدار السادس · 24 أكتوبر 2026 · المناقصة PRS/26/081 · نسخة عمل غير معتمدة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